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8" r:id="rId3"/>
    <p:sldId id="287" r:id="rId4"/>
    <p:sldId id="264" r:id="rId5"/>
    <p:sldId id="265" r:id="rId6"/>
    <p:sldId id="284" r:id="rId7"/>
    <p:sldId id="266" r:id="rId8"/>
    <p:sldId id="267" r:id="rId9"/>
    <p:sldId id="280" r:id="rId10"/>
    <p:sldId id="282" r:id="rId11"/>
    <p:sldId id="283" r:id="rId12"/>
    <p:sldId id="285" r:id="rId13"/>
    <p:sldId id="268" r:id="rId14"/>
    <p:sldId id="269" r:id="rId15"/>
    <p:sldId id="270" r:id="rId16"/>
    <p:sldId id="271" r:id="rId17"/>
    <p:sldId id="272" r:id="rId18"/>
    <p:sldId id="273" r:id="rId19"/>
    <p:sldId id="275" r:id="rId20"/>
    <p:sldId id="286" r:id="rId21"/>
    <p:sldId id="277" r:id="rId22"/>
    <p:sldId id="278" r:id="rId23"/>
    <p:sldId id="27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6" autoAdjust="0"/>
    <p:restoredTop sz="94660"/>
  </p:normalViewPr>
  <p:slideViewPr>
    <p:cSldViewPr snapToGrid="0">
      <p:cViewPr varScale="1">
        <p:scale>
          <a:sx n="86" d="100"/>
          <a:sy n="86" d="100"/>
        </p:scale>
        <p:origin x="185" y="6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5E0623-40DA-466D-9FEF-9EF2E561E34B}" type="datetimeFigureOut">
              <a:rPr lang="en-AU" smtClean="0"/>
              <a:t>20/05/2025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A143E1-B29C-4D66-B577-DF9BA855EF69}" type="slidenum">
              <a:rPr lang="en-AU" smtClean="0"/>
              <a:t>‹#›</a:t>
            </a:fld>
            <a:endParaRPr lang="en-AU"/>
          </a:p>
        </p:txBody>
      </p:sp>
    </p:spTree>
    <p:extLst>
      <p:ext uri="{BB962C8B-B14F-4D97-AF65-F5344CB8AC3E}">
        <p14:creationId xmlns:p14="http://schemas.microsoft.com/office/powerpoint/2010/main" val="3484583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9A143E1-B29C-4D66-B577-DF9BA855EF69}" type="slidenum">
              <a:rPr lang="en-AU" smtClean="0"/>
              <a:t>1</a:t>
            </a:fld>
            <a:endParaRPr lang="en-AU"/>
          </a:p>
        </p:txBody>
      </p:sp>
    </p:spTree>
    <p:extLst>
      <p:ext uri="{BB962C8B-B14F-4D97-AF65-F5344CB8AC3E}">
        <p14:creationId xmlns:p14="http://schemas.microsoft.com/office/powerpoint/2010/main" val="32760665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800" dirty="0"/>
              <a:t>Conductive - </a:t>
            </a:r>
            <a:r>
              <a:rPr lang="en-US" sz="1800" b="0" i="0" u="none" strike="noStrike" baseline="0" dirty="0">
                <a:solidFill>
                  <a:srgbClr val="393835"/>
                </a:solidFill>
                <a:latin typeface="Arial" panose="020B0604020202020204" pitchFamily="34" charset="0"/>
              </a:rPr>
              <a:t>This is when sound is blocked in the outer or middle ear </a:t>
            </a:r>
          </a:p>
          <a:p>
            <a:r>
              <a:rPr lang="en-AU" sz="1800" b="1" i="0" u="none" strike="noStrike" baseline="0" dirty="0">
                <a:solidFill>
                  <a:srgbClr val="393835"/>
                </a:solidFill>
                <a:latin typeface="Arial" panose="020B0604020202020204" pitchFamily="34" charset="0"/>
              </a:rPr>
              <a:t>Causes:</a:t>
            </a:r>
            <a:endParaRPr lang="en-AU" sz="1800" b="0" i="0" u="none" strike="noStrike" baseline="0" dirty="0">
              <a:solidFill>
                <a:srgbClr val="393835"/>
              </a:solidFill>
              <a:latin typeface="Arial" panose="020B0604020202020204" pitchFamily="34" charset="0"/>
            </a:endParaRPr>
          </a:p>
          <a:p>
            <a:r>
              <a:rPr lang="en-AU" sz="1800" b="0" i="0" u="none" strike="noStrike" baseline="0" dirty="0">
                <a:solidFill>
                  <a:srgbClr val="393835"/>
                </a:solidFill>
                <a:latin typeface="Arial" panose="020B0604020202020204" pitchFamily="34" charset="0"/>
              </a:rPr>
              <a:t>•Excessive ear wax</a:t>
            </a:r>
          </a:p>
          <a:p>
            <a:r>
              <a:rPr lang="en-AU" sz="1800" b="0" i="0" u="none" strike="noStrike" baseline="0" dirty="0">
                <a:solidFill>
                  <a:srgbClr val="393835"/>
                </a:solidFill>
                <a:latin typeface="Arial" panose="020B0604020202020204" pitchFamily="34" charset="0"/>
              </a:rPr>
              <a:t>•Damaged eardrum</a:t>
            </a:r>
          </a:p>
          <a:p>
            <a:r>
              <a:rPr lang="en-US" sz="1800" b="0" i="0" u="none" strike="noStrike" baseline="0" dirty="0">
                <a:solidFill>
                  <a:srgbClr val="393835"/>
                </a:solidFill>
                <a:latin typeface="Arial" panose="020B0604020202020204" pitchFamily="34" charset="0"/>
              </a:rPr>
              <a:t>•Ear infections or fluid in the middle ear</a:t>
            </a:r>
          </a:p>
          <a:p>
            <a:r>
              <a:rPr lang="en-US" sz="1800" b="0" i="0" u="none" strike="noStrike" baseline="0" dirty="0">
                <a:solidFill>
                  <a:srgbClr val="393835"/>
                </a:solidFill>
                <a:latin typeface="Arial" panose="020B0604020202020204" pitchFamily="34" charset="0"/>
              </a:rPr>
              <a:t>•Deformities of the outer ear/pinna </a:t>
            </a:r>
          </a:p>
          <a:p>
            <a:r>
              <a:rPr lang="en-US" sz="1800" b="0" i="0" u="none" strike="noStrike" baseline="0" dirty="0">
                <a:solidFill>
                  <a:srgbClr val="393835"/>
                </a:solidFill>
                <a:latin typeface="Arial" panose="020B0604020202020204" pitchFamily="34" charset="0"/>
              </a:rPr>
              <a:t>•Stiffness in the bones of the middle ear (otosclerosis)</a:t>
            </a:r>
          </a:p>
          <a:p>
            <a:endParaRPr lang="en-AU" sz="1800" b="0" i="0" u="none" strike="noStrike" baseline="0" dirty="0">
              <a:solidFill>
                <a:srgbClr val="393835"/>
              </a:solidFill>
              <a:latin typeface="Arial" panose="020B0604020202020204" pitchFamily="34" charset="0"/>
            </a:endParaRPr>
          </a:p>
          <a:p>
            <a:r>
              <a:rPr lang="en-AU" sz="1800" b="1" i="0" u="none" strike="noStrike" baseline="0" dirty="0">
                <a:solidFill>
                  <a:srgbClr val="393835"/>
                </a:solidFill>
                <a:latin typeface="Arial" panose="020B0604020202020204" pitchFamily="34" charset="0"/>
              </a:rPr>
              <a:t>Solutions:</a:t>
            </a:r>
            <a:endParaRPr lang="en-AU" sz="1800" b="0" i="0" u="none" strike="noStrike" baseline="0" dirty="0">
              <a:solidFill>
                <a:srgbClr val="393835"/>
              </a:solidFill>
              <a:latin typeface="Arial" panose="020B0604020202020204" pitchFamily="34" charset="0"/>
            </a:endParaRPr>
          </a:p>
          <a:p>
            <a:r>
              <a:rPr lang="en-US" sz="1800" b="0" i="0" u="none" strike="noStrike" baseline="0" dirty="0">
                <a:solidFill>
                  <a:srgbClr val="393835"/>
                </a:solidFill>
                <a:latin typeface="Arial" panose="020B0604020202020204" pitchFamily="34" charset="0"/>
              </a:rPr>
              <a:t>•More likely to have a medical solution</a:t>
            </a:r>
          </a:p>
          <a:p>
            <a:r>
              <a:rPr lang="en-US" sz="1800" b="0" i="0" u="none" strike="noStrike" baseline="0" dirty="0">
                <a:solidFill>
                  <a:srgbClr val="393835"/>
                </a:solidFill>
                <a:latin typeface="Arial" panose="020B0604020202020204" pitchFamily="34" charset="0"/>
              </a:rPr>
              <a:t>•Hearing aids very successful if unable to treat medically</a:t>
            </a:r>
            <a:endParaRPr lang="en-AU" sz="1800" b="0" i="0" u="none" strike="noStrike" baseline="0" dirty="0">
              <a:solidFill>
                <a:srgbClr val="393835"/>
              </a:solidFill>
              <a:latin typeface="Arial" panose="020B0604020202020204" pitchFamily="34" charset="0"/>
            </a:endParaRPr>
          </a:p>
          <a:p>
            <a:endParaRPr lang="en-AU" sz="1800" b="0" i="0" u="none" strike="noStrike" baseline="0" dirty="0">
              <a:solidFill>
                <a:srgbClr val="393835"/>
              </a:solidFill>
              <a:latin typeface="Arial" panose="020B0604020202020204" pitchFamily="34" charset="0"/>
            </a:endParaRPr>
          </a:p>
          <a:p>
            <a:r>
              <a:rPr lang="en-US" sz="1800" b="0" i="0" u="none" strike="noStrike" baseline="0" dirty="0">
                <a:solidFill>
                  <a:srgbClr val="393835"/>
                </a:solidFill>
                <a:latin typeface="Arial" panose="020B0604020202020204" pitchFamily="34" charset="0"/>
              </a:rPr>
              <a:t>Sensorineural</a:t>
            </a:r>
          </a:p>
          <a:p>
            <a:endParaRPr lang="en-US" sz="1800" b="0" i="0" u="none" strike="noStrike" baseline="0" dirty="0">
              <a:solidFill>
                <a:srgbClr val="393835"/>
              </a:solidFill>
              <a:latin typeface="Arial" panose="020B0604020202020204" pitchFamily="34" charset="0"/>
            </a:endParaRPr>
          </a:p>
          <a:p>
            <a:r>
              <a:rPr lang="en-AU" sz="1800" b="1" i="0" u="none" strike="noStrike" baseline="0" dirty="0">
                <a:solidFill>
                  <a:srgbClr val="393835"/>
                </a:solidFill>
                <a:latin typeface="Arial" panose="020B0604020202020204" pitchFamily="34" charset="0"/>
              </a:rPr>
              <a:t>Causes:</a:t>
            </a:r>
            <a:endParaRPr lang="en-AU" sz="1800" b="0" i="0" u="none" strike="noStrike" baseline="0" dirty="0">
              <a:solidFill>
                <a:srgbClr val="393835"/>
              </a:solidFill>
              <a:latin typeface="Arial" panose="020B0604020202020204" pitchFamily="34" charset="0"/>
            </a:endParaRPr>
          </a:p>
          <a:p>
            <a:r>
              <a:rPr lang="en-AU" sz="1800" b="0" i="0" u="none" strike="noStrike" baseline="0" dirty="0">
                <a:solidFill>
                  <a:srgbClr val="393835"/>
                </a:solidFill>
                <a:latin typeface="Arial" panose="020B0604020202020204" pitchFamily="34" charset="0"/>
              </a:rPr>
              <a:t>•Ageing</a:t>
            </a:r>
          </a:p>
          <a:p>
            <a:r>
              <a:rPr lang="en-AU" sz="1800" b="0" i="0" u="none" strike="noStrike" baseline="0" dirty="0">
                <a:solidFill>
                  <a:srgbClr val="393835"/>
                </a:solidFill>
                <a:latin typeface="Arial" panose="020B0604020202020204" pitchFamily="34" charset="0"/>
              </a:rPr>
              <a:t>•Noise exposure</a:t>
            </a:r>
          </a:p>
          <a:p>
            <a:r>
              <a:rPr lang="en-AU" sz="1800" b="0" i="0" u="none" strike="noStrike" baseline="0" dirty="0">
                <a:solidFill>
                  <a:srgbClr val="393835"/>
                </a:solidFill>
                <a:latin typeface="Arial" panose="020B0604020202020204" pitchFamily="34" charset="0"/>
              </a:rPr>
              <a:t>•Hereditary factors </a:t>
            </a:r>
          </a:p>
          <a:p>
            <a:r>
              <a:rPr lang="en-AU" sz="1800" b="0" i="0" u="none" strike="noStrike" baseline="0" dirty="0">
                <a:solidFill>
                  <a:srgbClr val="393835"/>
                </a:solidFill>
                <a:latin typeface="Arial" panose="020B0604020202020204" pitchFamily="34" charset="0"/>
              </a:rPr>
              <a:t>•Certain diseases/medical conditions </a:t>
            </a:r>
          </a:p>
          <a:p>
            <a:endParaRPr lang="en-AU" sz="1800" b="0" i="0" u="none" strike="noStrike" baseline="0" dirty="0">
              <a:solidFill>
                <a:srgbClr val="393835"/>
              </a:solidFill>
              <a:latin typeface="Arial" panose="020B0604020202020204" pitchFamily="34" charset="0"/>
            </a:endParaRPr>
          </a:p>
          <a:p>
            <a:r>
              <a:rPr lang="en-AU" sz="1800" b="1" i="0" u="none" strike="noStrike" baseline="0" dirty="0">
                <a:solidFill>
                  <a:srgbClr val="393835"/>
                </a:solidFill>
                <a:latin typeface="Arial" panose="020B0604020202020204" pitchFamily="34" charset="0"/>
              </a:rPr>
              <a:t>Solutions:</a:t>
            </a:r>
            <a:endParaRPr lang="en-AU" sz="1800" b="0" i="0" u="none" strike="noStrike" baseline="0" dirty="0">
              <a:solidFill>
                <a:srgbClr val="393835"/>
              </a:solidFill>
              <a:latin typeface="Arial" panose="020B0604020202020204" pitchFamily="34" charset="0"/>
            </a:endParaRPr>
          </a:p>
          <a:p>
            <a:r>
              <a:rPr lang="en-US" sz="1800" b="0" i="0" u="none" strike="noStrike" baseline="0" dirty="0">
                <a:solidFill>
                  <a:srgbClr val="393835"/>
                </a:solidFill>
                <a:latin typeface="Arial" panose="020B0604020202020204" pitchFamily="34" charset="0"/>
              </a:rPr>
              <a:t>•Generally cannot be corrected with medicine or surgery </a:t>
            </a:r>
          </a:p>
          <a:p>
            <a:r>
              <a:rPr lang="en-US" sz="1800" b="0" i="0" u="none" strike="noStrike" baseline="0" dirty="0">
                <a:solidFill>
                  <a:srgbClr val="393835"/>
                </a:solidFill>
                <a:latin typeface="Arial" panose="020B0604020202020204" pitchFamily="34" charset="0"/>
              </a:rPr>
              <a:t>•Hearing aids and/or other devices can be very helpful </a:t>
            </a:r>
          </a:p>
        </p:txBody>
      </p:sp>
      <p:sp>
        <p:nvSpPr>
          <p:cNvPr id="4" name="Slide Number Placeholder 3"/>
          <p:cNvSpPr>
            <a:spLocks noGrp="1"/>
          </p:cNvSpPr>
          <p:nvPr>
            <p:ph type="sldNum" sz="quarter" idx="5"/>
          </p:nvPr>
        </p:nvSpPr>
        <p:spPr/>
        <p:txBody>
          <a:bodyPr/>
          <a:lstStyle/>
          <a:p>
            <a:fld id="{E9A143E1-B29C-4D66-B577-DF9BA855EF69}" type="slidenum">
              <a:rPr lang="en-AU" smtClean="0"/>
              <a:t>10</a:t>
            </a:fld>
            <a:endParaRPr lang="en-AU"/>
          </a:p>
        </p:txBody>
      </p:sp>
    </p:spTree>
    <p:extLst>
      <p:ext uri="{BB962C8B-B14F-4D97-AF65-F5344CB8AC3E}">
        <p14:creationId xmlns:p14="http://schemas.microsoft.com/office/powerpoint/2010/main" val="42318165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B74C9C-BF3F-C56B-DF8A-69010279958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4E184B-2599-2E84-4978-7B15BF85A9A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1C90653-2DD9-0F6B-F622-EC8D4BEA8541}"/>
              </a:ext>
            </a:extLst>
          </p:cNvPr>
          <p:cNvSpPr>
            <a:spLocks noGrp="1"/>
          </p:cNvSpPr>
          <p:nvPr>
            <p:ph type="body" idx="1"/>
          </p:nvPr>
        </p:nvSpPr>
        <p:spPr/>
        <p:txBody>
          <a:bodyPr/>
          <a:lstStyle/>
          <a:p>
            <a:endParaRPr lang="en-US" sz="1800" b="0" i="0" u="none" strike="noStrike" baseline="0" dirty="0">
              <a:solidFill>
                <a:srgbClr val="393835"/>
              </a:solidFill>
              <a:latin typeface="Arial" panose="020B0604020202020204" pitchFamily="34" charset="0"/>
            </a:endParaRPr>
          </a:p>
        </p:txBody>
      </p:sp>
      <p:sp>
        <p:nvSpPr>
          <p:cNvPr id="4" name="Slide Number Placeholder 3">
            <a:extLst>
              <a:ext uri="{FF2B5EF4-FFF2-40B4-BE49-F238E27FC236}">
                <a16:creationId xmlns:a16="http://schemas.microsoft.com/office/drawing/2014/main" id="{C1541512-D338-2569-E68A-365C7788BD01}"/>
              </a:ext>
            </a:extLst>
          </p:cNvPr>
          <p:cNvSpPr>
            <a:spLocks noGrp="1"/>
          </p:cNvSpPr>
          <p:nvPr>
            <p:ph type="sldNum" sz="quarter" idx="5"/>
          </p:nvPr>
        </p:nvSpPr>
        <p:spPr/>
        <p:txBody>
          <a:bodyPr/>
          <a:lstStyle/>
          <a:p>
            <a:fld id="{E9A143E1-B29C-4D66-B577-DF9BA855EF69}" type="slidenum">
              <a:rPr lang="en-AU" smtClean="0"/>
              <a:t>11</a:t>
            </a:fld>
            <a:endParaRPr lang="en-AU"/>
          </a:p>
        </p:txBody>
      </p:sp>
    </p:spTree>
    <p:extLst>
      <p:ext uri="{BB962C8B-B14F-4D97-AF65-F5344CB8AC3E}">
        <p14:creationId xmlns:p14="http://schemas.microsoft.com/office/powerpoint/2010/main" val="38743096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9A143E1-B29C-4D66-B577-DF9BA855EF69}" type="slidenum">
              <a:rPr lang="en-AU" smtClean="0"/>
              <a:t>12</a:t>
            </a:fld>
            <a:endParaRPr lang="en-AU"/>
          </a:p>
        </p:txBody>
      </p:sp>
    </p:spTree>
    <p:extLst>
      <p:ext uri="{BB962C8B-B14F-4D97-AF65-F5344CB8AC3E}">
        <p14:creationId xmlns:p14="http://schemas.microsoft.com/office/powerpoint/2010/main" val="4567883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While there are warning signs that mean either children or adults may have </a:t>
            </a:r>
            <a:r>
              <a:rPr lang="en-AU" dirty="0" err="1"/>
              <a:t>DeafBlindness</a:t>
            </a:r>
            <a:r>
              <a:rPr lang="en-AU" dirty="0"/>
              <a:t>, it is  important to  get a proper diagnosis which can only be given from a medical professional such as an audiologist, Ophthalmologist, GP who will refer onto a appropriate specialist for testing and diagnosis</a:t>
            </a:r>
          </a:p>
          <a:p>
            <a:endParaRPr lang="en-AU" dirty="0"/>
          </a:p>
        </p:txBody>
      </p:sp>
      <p:sp>
        <p:nvSpPr>
          <p:cNvPr id="4" name="Slide Number Placeholder 3"/>
          <p:cNvSpPr>
            <a:spLocks noGrp="1"/>
          </p:cNvSpPr>
          <p:nvPr>
            <p:ph type="sldNum" sz="quarter" idx="5"/>
          </p:nvPr>
        </p:nvSpPr>
        <p:spPr/>
        <p:txBody>
          <a:bodyPr/>
          <a:lstStyle/>
          <a:p>
            <a:fld id="{E9A143E1-B29C-4D66-B577-DF9BA855EF69}" type="slidenum">
              <a:rPr lang="en-AU" smtClean="0"/>
              <a:t>13</a:t>
            </a:fld>
            <a:endParaRPr lang="en-AU"/>
          </a:p>
        </p:txBody>
      </p:sp>
    </p:spTree>
    <p:extLst>
      <p:ext uri="{BB962C8B-B14F-4D97-AF65-F5344CB8AC3E}">
        <p14:creationId xmlns:p14="http://schemas.microsoft.com/office/powerpoint/2010/main" val="5769458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There are a number of characteristics which are often observed in children who have been diagnosed with </a:t>
            </a:r>
            <a:r>
              <a:rPr lang="en-AU" dirty="0" err="1"/>
              <a:t>DeafBlindness</a:t>
            </a:r>
            <a:r>
              <a:rPr lang="en-AU" dirty="0"/>
              <a:t>. Some are quite obvious and others are more subtle.</a:t>
            </a:r>
          </a:p>
          <a:p>
            <a:endParaRPr lang="en-US" dirty="0"/>
          </a:p>
          <a:p>
            <a:r>
              <a:rPr lang="en-US" dirty="0"/>
              <a:t>O</a:t>
            </a:r>
            <a:r>
              <a:rPr lang="en-AU" dirty="0" err="1"/>
              <a:t>ften</a:t>
            </a:r>
            <a:r>
              <a:rPr lang="en-AU" dirty="0"/>
              <a:t> babies and children who are Deafblind, present as having an Intellectual disability or delay even they actually do not.  This is because they take longer to process things and cannot access the world in the same way as someone who can see and hear the world can access the world.  It may also mean that people are not using their preferred mode of communication with the baby or child who is Deafblind which leads to lack of understanding on the baby or child who is </a:t>
            </a:r>
            <a:r>
              <a:rPr lang="en-AU" dirty="0" err="1"/>
              <a:t>Deafblind’s</a:t>
            </a:r>
            <a:r>
              <a:rPr lang="en-AU" dirty="0"/>
              <a:t> part and therefore presenting as having an intellectual disability or delay because they do not understand what is being explained or said.</a:t>
            </a:r>
          </a:p>
          <a:p>
            <a:endParaRPr lang="en-US" dirty="0"/>
          </a:p>
          <a:p>
            <a:r>
              <a:rPr lang="en-US" dirty="0"/>
              <a:t>For</a:t>
            </a:r>
            <a:r>
              <a:rPr lang="en-AU" dirty="0"/>
              <a:t> an extensive list of the different types of communication used in the </a:t>
            </a:r>
            <a:r>
              <a:rPr lang="en-AU" dirty="0" err="1"/>
              <a:t>DeafBlindness</a:t>
            </a:r>
            <a:r>
              <a:rPr lang="en-AU" dirty="0"/>
              <a:t> field – please see the handout – Characteristics of </a:t>
            </a:r>
            <a:r>
              <a:rPr lang="en-AU" dirty="0" err="1"/>
              <a:t>DeafBlindness</a:t>
            </a:r>
            <a:r>
              <a:rPr lang="en-AU" dirty="0"/>
              <a:t>.</a:t>
            </a:r>
          </a:p>
          <a:p>
            <a:endParaRPr lang="en-AU" dirty="0"/>
          </a:p>
        </p:txBody>
      </p:sp>
      <p:sp>
        <p:nvSpPr>
          <p:cNvPr id="4" name="Slide Number Placeholder 3"/>
          <p:cNvSpPr>
            <a:spLocks noGrp="1"/>
          </p:cNvSpPr>
          <p:nvPr>
            <p:ph type="sldNum" sz="quarter" idx="5"/>
          </p:nvPr>
        </p:nvSpPr>
        <p:spPr/>
        <p:txBody>
          <a:bodyPr/>
          <a:lstStyle/>
          <a:p>
            <a:fld id="{E9A143E1-B29C-4D66-B577-DF9BA855EF69}" type="slidenum">
              <a:rPr lang="en-AU" smtClean="0"/>
              <a:t>14</a:t>
            </a:fld>
            <a:endParaRPr lang="en-AU"/>
          </a:p>
        </p:txBody>
      </p:sp>
    </p:spTree>
    <p:extLst>
      <p:ext uri="{BB962C8B-B14F-4D97-AF65-F5344CB8AC3E}">
        <p14:creationId xmlns:p14="http://schemas.microsoft.com/office/powerpoint/2010/main" val="32034892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if you are providing O&amp;M instruction to an adult, here are some things to watch out for that may signify that their hearing is changing.  If you see any of these things during your O&amp;M session, it would be worth mentioning to them that they should get their hearing checked.  A lot of places will offer free 5 minute hearing tests which can show if there is a problem so that more intensive testing can be completed by an audiologist.</a:t>
            </a:r>
          </a:p>
          <a:p>
            <a:endParaRPr lang="en-AU" dirty="0"/>
          </a:p>
        </p:txBody>
      </p:sp>
      <p:sp>
        <p:nvSpPr>
          <p:cNvPr id="4" name="Slide Number Placeholder 3"/>
          <p:cNvSpPr>
            <a:spLocks noGrp="1"/>
          </p:cNvSpPr>
          <p:nvPr>
            <p:ph type="sldNum" sz="quarter" idx="5"/>
          </p:nvPr>
        </p:nvSpPr>
        <p:spPr/>
        <p:txBody>
          <a:bodyPr/>
          <a:lstStyle/>
          <a:p>
            <a:fld id="{E9A143E1-B29C-4D66-B577-DF9BA855EF69}" type="slidenum">
              <a:rPr lang="en-AU" smtClean="0"/>
              <a:t>15</a:t>
            </a:fld>
            <a:endParaRPr lang="en-AU"/>
          </a:p>
        </p:txBody>
      </p:sp>
    </p:spTree>
    <p:extLst>
      <p:ext uri="{BB962C8B-B14F-4D97-AF65-F5344CB8AC3E}">
        <p14:creationId xmlns:p14="http://schemas.microsoft.com/office/powerpoint/2010/main" val="24009298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There are a number different assessments available, with a few listed here.  The main thing to remember with Deafblind assessments  for O&amp;M is that they need to determine functional vision and hearing in relation to mobility.  Most of the assessments are geared towards babies and children, however they can be adapted to adults.  Some of the assessments are very long and not everything will be suitable for all or applicable to all clients.  You can mix and match these assessments to make a comprehensive assessment that you can work with.  Bear in mind that OMO and VROOM is geared towards people with vision impairment only and will need to be adapted to be useful for persons who have </a:t>
            </a:r>
            <a:r>
              <a:rPr lang="en-AU" dirty="0" err="1"/>
              <a:t>DeafBlindness</a:t>
            </a:r>
            <a:r>
              <a:rPr lang="en-AU" dirty="0"/>
              <a:t>.</a:t>
            </a:r>
          </a:p>
          <a:p>
            <a:endParaRPr lang="en-AU" dirty="0"/>
          </a:p>
        </p:txBody>
      </p:sp>
      <p:sp>
        <p:nvSpPr>
          <p:cNvPr id="4" name="Slide Number Placeholder 3"/>
          <p:cNvSpPr>
            <a:spLocks noGrp="1"/>
          </p:cNvSpPr>
          <p:nvPr>
            <p:ph type="sldNum" sz="quarter" idx="5"/>
          </p:nvPr>
        </p:nvSpPr>
        <p:spPr/>
        <p:txBody>
          <a:bodyPr/>
          <a:lstStyle/>
          <a:p>
            <a:fld id="{E9A143E1-B29C-4D66-B577-DF9BA855EF69}" type="slidenum">
              <a:rPr lang="en-AU" smtClean="0"/>
              <a:t>16</a:t>
            </a:fld>
            <a:endParaRPr lang="en-AU"/>
          </a:p>
        </p:txBody>
      </p:sp>
    </p:spTree>
    <p:extLst>
      <p:ext uri="{BB962C8B-B14F-4D97-AF65-F5344CB8AC3E}">
        <p14:creationId xmlns:p14="http://schemas.microsoft.com/office/powerpoint/2010/main" val="9812643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Communication is the most important element of an O&amp;M lesson with someone who is Deafblind.  You as the OMS, need to be aware of the type of communication the person with </a:t>
            </a:r>
            <a:r>
              <a:rPr lang="en-AU" dirty="0" err="1"/>
              <a:t>DeafBlindness</a:t>
            </a:r>
            <a:r>
              <a:rPr lang="en-AU" dirty="0"/>
              <a:t> uses and to incorporate into the O&amp;M lesson.  It is most likely that you will need to have an interpreter on hand to interpret your message during the O&amp;M lesson.  Make sure you allow extra time for explanation, stopping frequently to allow the interpreter to interpret what you have said.  If the person has enough hearing to hear you make sure, you speak clearly, a little slower and slightly louder (if needs be) and in direct and simple language which is easily understood.  Make sure you stand in such a way so that the person can see your lips especially if they use lip reading as part of their communication method. . </a:t>
            </a:r>
          </a:p>
          <a:p>
            <a:endParaRPr lang="en-AU" dirty="0"/>
          </a:p>
        </p:txBody>
      </p:sp>
      <p:sp>
        <p:nvSpPr>
          <p:cNvPr id="4" name="Slide Number Placeholder 3"/>
          <p:cNvSpPr>
            <a:spLocks noGrp="1"/>
          </p:cNvSpPr>
          <p:nvPr>
            <p:ph type="sldNum" sz="quarter" idx="5"/>
          </p:nvPr>
        </p:nvSpPr>
        <p:spPr/>
        <p:txBody>
          <a:bodyPr/>
          <a:lstStyle/>
          <a:p>
            <a:fld id="{E9A143E1-B29C-4D66-B577-DF9BA855EF69}" type="slidenum">
              <a:rPr lang="en-AU" smtClean="0"/>
              <a:t>17</a:t>
            </a:fld>
            <a:endParaRPr lang="en-AU"/>
          </a:p>
        </p:txBody>
      </p:sp>
    </p:spTree>
    <p:extLst>
      <p:ext uri="{BB962C8B-B14F-4D97-AF65-F5344CB8AC3E}">
        <p14:creationId xmlns:p14="http://schemas.microsoft.com/office/powerpoint/2010/main" val="20887950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There are many different ways that someone who is Deafblind can communicate. The most common forms are Sign Language, written, Braille or spoken language. A person who is Deafblind may use one or more of these methods on a regular basis and they may use different ones according to the situation they find themselves in.  What is important is that you communicate in their preferred method and allow time for them to process any instructions you give when doing your O&amp;M lesson with them and for them to ask questions to clarify what you are attempting to teach them and putting into practice effective communication techniques as mentioned on the previous slide.</a:t>
            </a:r>
          </a:p>
          <a:p>
            <a:endParaRPr lang="en-AU" dirty="0"/>
          </a:p>
          <a:p>
            <a:endParaRPr lang="en-AU" dirty="0"/>
          </a:p>
        </p:txBody>
      </p:sp>
      <p:sp>
        <p:nvSpPr>
          <p:cNvPr id="4" name="Slide Number Placeholder 3"/>
          <p:cNvSpPr>
            <a:spLocks noGrp="1"/>
          </p:cNvSpPr>
          <p:nvPr>
            <p:ph type="sldNum" sz="quarter" idx="5"/>
          </p:nvPr>
        </p:nvSpPr>
        <p:spPr/>
        <p:txBody>
          <a:bodyPr/>
          <a:lstStyle/>
          <a:p>
            <a:fld id="{E9A143E1-B29C-4D66-B577-DF9BA855EF69}" type="slidenum">
              <a:rPr lang="en-AU" smtClean="0"/>
              <a:t>18</a:t>
            </a:fld>
            <a:endParaRPr lang="en-AU"/>
          </a:p>
        </p:txBody>
      </p:sp>
    </p:spTree>
    <p:extLst>
      <p:ext uri="{BB962C8B-B14F-4D97-AF65-F5344CB8AC3E}">
        <p14:creationId xmlns:p14="http://schemas.microsoft.com/office/powerpoint/2010/main" val="3083392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EC1DBD-4ADF-2ECC-8B01-53A5AF9BE27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95104B6-DE62-FB6E-C9AD-AB79AB02874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9434964-7378-8A86-19F5-B335A73E82FB}"/>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6868CF26-23AE-7448-94F2-BBEDF4DDC70E}"/>
              </a:ext>
            </a:extLst>
          </p:cNvPr>
          <p:cNvSpPr>
            <a:spLocks noGrp="1"/>
          </p:cNvSpPr>
          <p:nvPr>
            <p:ph type="sldNum" sz="quarter" idx="5"/>
          </p:nvPr>
        </p:nvSpPr>
        <p:spPr/>
        <p:txBody>
          <a:bodyPr/>
          <a:lstStyle/>
          <a:p>
            <a:fld id="{E9A143E1-B29C-4D66-B577-DF9BA855EF69}" type="slidenum">
              <a:rPr lang="en-AU" smtClean="0"/>
              <a:t>19</a:t>
            </a:fld>
            <a:endParaRPr lang="en-AU"/>
          </a:p>
        </p:txBody>
      </p:sp>
    </p:spTree>
    <p:extLst>
      <p:ext uri="{BB962C8B-B14F-4D97-AF65-F5344CB8AC3E}">
        <p14:creationId xmlns:p14="http://schemas.microsoft.com/office/powerpoint/2010/main" val="1844746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E9A143E1-B29C-4D66-B577-DF9BA855EF69}" type="slidenum">
              <a:rPr lang="en-AU" smtClean="0"/>
              <a:t>2</a:t>
            </a:fld>
            <a:endParaRPr lang="en-AU"/>
          </a:p>
        </p:txBody>
      </p:sp>
    </p:spTree>
    <p:extLst>
      <p:ext uri="{BB962C8B-B14F-4D97-AF65-F5344CB8AC3E}">
        <p14:creationId xmlns:p14="http://schemas.microsoft.com/office/powerpoint/2010/main" val="38238873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4D5DCA-530B-801E-1FF9-39802343A72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CB94807-5CC3-FC05-7620-C3A8FFC2A91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DBD40B1-6526-9844-E35B-23D884FF2081}"/>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253046-79E6-4271-B826-59CDC61CE3D0}"/>
              </a:ext>
            </a:extLst>
          </p:cNvPr>
          <p:cNvSpPr>
            <a:spLocks noGrp="1"/>
          </p:cNvSpPr>
          <p:nvPr>
            <p:ph type="sldNum" sz="quarter" idx="5"/>
          </p:nvPr>
        </p:nvSpPr>
        <p:spPr/>
        <p:txBody>
          <a:bodyPr/>
          <a:lstStyle/>
          <a:p>
            <a:fld id="{E9A143E1-B29C-4D66-B577-DF9BA855EF69}" type="slidenum">
              <a:rPr lang="en-AU" smtClean="0"/>
              <a:t>20</a:t>
            </a:fld>
            <a:endParaRPr lang="en-AU"/>
          </a:p>
        </p:txBody>
      </p:sp>
    </p:spTree>
    <p:extLst>
      <p:ext uri="{BB962C8B-B14F-4D97-AF65-F5344CB8AC3E}">
        <p14:creationId xmlns:p14="http://schemas.microsoft.com/office/powerpoint/2010/main" val="15989749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9A143E1-B29C-4D66-B577-DF9BA855EF69}" type="slidenum">
              <a:rPr lang="en-AU" smtClean="0"/>
              <a:t>21</a:t>
            </a:fld>
            <a:endParaRPr lang="en-AU"/>
          </a:p>
        </p:txBody>
      </p:sp>
    </p:spTree>
    <p:extLst>
      <p:ext uri="{BB962C8B-B14F-4D97-AF65-F5344CB8AC3E}">
        <p14:creationId xmlns:p14="http://schemas.microsoft.com/office/powerpoint/2010/main" val="31115353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I found this quote and think it is very relevant for training people who are Deafblind.  It may take them longer than you or I but they still can and do achieve amazing things.  This quote also applies to people who have multiple disabilities.  It helps us to have high expectations rather than low expectations for what someone who is Deafblind can achieve.</a:t>
            </a:r>
          </a:p>
          <a:p>
            <a:endParaRPr lang="en-AU" dirty="0"/>
          </a:p>
        </p:txBody>
      </p:sp>
      <p:sp>
        <p:nvSpPr>
          <p:cNvPr id="4" name="Slide Number Placeholder 3"/>
          <p:cNvSpPr>
            <a:spLocks noGrp="1"/>
          </p:cNvSpPr>
          <p:nvPr>
            <p:ph type="sldNum" sz="quarter" idx="5"/>
          </p:nvPr>
        </p:nvSpPr>
        <p:spPr/>
        <p:txBody>
          <a:bodyPr/>
          <a:lstStyle/>
          <a:p>
            <a:fld id="{E9A143E1-B29C-4D66-B577-DF9BA855EF69}" type="slidenum">
              <a:rPr lang="en-AU" smtClean="0"/>
              <a:t>22</a:t>
            </a:fld>
            <a:endParaRPr lang="en-AU"/>
          </a:p>
        </p:txBody>
      </p:sp>
    </p:spTree>
    <p:extLst>
      <p:ext uri="{BB962C8B-B14F-4D97-AF65-F5344CB8AC3E}">
        <p14:creationId xmlns:p14="http://schemas.microsoft.com/office/powerpoint/2010/main" val="42598008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6FDBA-C3CB-DB96-7349-949D461189D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7713FDD-3464-1419-C89A-555D27157D9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EBE9694-0C31-4AC2-ED81-DA264F6363C2}"/>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DFF86A0A-5C89-0899-08B9-B48F1E989FCE}"/>
              </a:ext>
            </a:extLst>
          </p:cNvPr>
          <p:cNvSpPr>
            <a:spLocks noGrp="1"/>
          </p:cNvSpPr>
          <p:nvPr>
            <p:ph type="sldNum" sz="quarter" idx="5"/>
          </p:nvPr>
        </p:nvSpPr>
        <p:spPr/>
        <p:txBody>
          <a:bodyPr/>
          <a:lstStyle/>
          <a:p>
            <a:fld id="{E9A143E1-B29C-4D66-B577-DF9BA855EF69}" type="slidenum">
              <a:rPr lang="en-AU" smtClean="0"/>
              <a:t>23</a:t>
            </a:fld>
            <a:endParaRPr lang="en-AU"/>
          </a:p>
        </p:txBody>
      </p:sp>
    </p:spTree>
    <p:extLst>
      <p:ext uri="{BB962C8B-B14F-4D97-AF65-F5344CB8AC3E}">
        <p14:creationId xmlns:p14="http://schemas.microsoft.com/office/powerpoint/2010/main" val="26568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CBCAE9-A7D7-123C-0D34-F7F96D20857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FAEAA97-6F9B-042C-6D2C-257E81BEE9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F2082F-08E6-A77B-5998-2E06D08E44B3}"/>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E72BB6D0-C3A3-00AD-27AC-4947EEB3FD3C}"/>
              </a:ext>
            </a:extLst>
          </p:cNvPr>
          <p:cNvSpPr>
            <a:spLocks noGrp="1"/>
          </p:cNvSpPr>
          <p:nvPr>
            <p:ph type="sldNum" sz="quarter" idx="5"/>
          </p:nvPr>
        </p:nvSpPr>
        <p:spPr/>
        <p:txBody>
          <a:bodyPr/>
          <a:lstStyle/>
          <a:p>
            <a:fld id="{E9A143E1-B29C-4D66-B577-DF9BA855EF69}" type="slidenum">
              <a:rPr lang="en-AU" smtClean="0"/>
              <a:t>3</a:t>
            </a:fld>
            <a:endParaRPr lang="en-AU"/>
          </a:p>
        </p:txBody>
      </p:sp>
    </p:spTree>
    <p:extLst>
      <p:ext uri="{BB962C8B-B14F-4D97-AF65-F5344CB8AC3E}">
        <p14:creationId xmlns:p14="http://schemas.microsoft.com/office/powerpoint/2010/main" val="37397147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The World Health </a:t>
            </a:r>
            <a:r>
              <a:rPr lang="en-US" dirty="0" err="1">
                <a:cs typeface="Calibri"/>
              </a:rPr>
              <a:t>Organisation</a:t>
            </a:r>
            <a:r>
              <a:rPr lang="en-US" dirty="0">
                <a:cs typeface="Calibri"/>
              </a:rPr>
              <a:t> does not have a definition for </a:t>
            </a:r>
            <a:r>
              <a:rPr lang="en-US" dirty="0" err="1">
                <a:cs typeface="Calibri"/>
              </a:rPr>
              <a:t>DeafBlindness</a:t>
            </a:r>
            <a:r>
              <a:rPr lang="en-US" dirty="0">
                <a:cs typeface="Calibri"/>
              </a:rPr>
              <a:t>.  They do however have a definition for blindness and deafness.. (Read them out).  It is not just a case of putting both of these definitions together as </a:t>
            </a:r>
            <a:r>
              <a:rPr lang="en-US" dirty="0" err="1">
                <a:cs typeface="Calibri"/>
              </a:rPr>
              <a:t>DeafBlindness</a:t>
            </a:r>
            <a:r>
              <a:rPr lang="en-US" dirty="0">
                <a:cs typeface="Calibri"/>
              </a:rPr>
              <a:t> is much more than that. </a:t>
            </a:r>
          </a:p>
          <a:p>
            <a:endParaRPr lang="en-US" dirty="0">
              <a:cs typeface="Calibri"/>
            </a:endParaRPr>
          </a:p>
          <a:p>
            <a:r>
              <a:rPr lang="es-ES" dirty="0"/>
              <a:t>WHO Deafness definition - </a:t>
            </a:r>
            <a:r>
              <a:rPr lang="en-US" b="0" i="0" dirty="0">
                <a:solidFill>
                  <a:srgbClr val="3C4245"/>
                </a:solidFill>
                <a:effectLst/>
                <a:latin typeface="Arial" panose="020B0604020202020204" pitchFamily="34" charset="0"/>
              </a:rPr>
              <a:t>A person is said to have hearing loss if they are not able to hear as well as someone with normal hearing</a:t>
            </a:r>
          </a:p>
          <a:p>
            <a:r>
              <a:rPr lang="en-US" dirty="0">
                <a:solidFill>
                  <a:srgbClr val="3C4245"/>
                </a:solidFill>
              </a:rPr>
              <a:t>WHO blindness definition – </a:t>
            </a:r>
            <a:r>
              <a:rPr lang="en-US" dirty="0"/>
              <a:t>‘low vision’ is defined as visual acuity of less than 6/18 but equal to or better than 3/60, or a corresponding visual field loss to less than 20°, in the better eye with the best possible correction. ‘Blindness’ is defined as visual acuity of less than 3/60, or a corresponding visual fi</a:t>
            </a:r>
            <a:r>
              <a:rPr lang="en-AU" noProof="0" dirty="0"/>
              <a:t>eld</a:t>
            </a:r>
            <a:r>
              <a:rPr lang="en-US" dirty="0"/>
              <a:t> loss to less than 10°, in the better eye with the best possible correction. ‘Visual impairment’ includes both low vision and blindness.</a:t>
            </a:r>
            <a:endParaRPr lang="en-US" dirty="0">
              <a:solidFill>
                <a:srgbClr val="3C4245"/>
              </a:solidFill>
            </a:endParaRPr>
          </a:p>
          <a:p>
            <a:r>
              <a:rPr lang="en-US" dirty="0">
                <a:solidFill>
                  <a:srgbClr val="3C4245"/>
                </a:solidFill>
              </a:rPr>
              <a:t>WHO does not have a definition for </a:t>
            </a:r>
            <a:r>
              <a:rPr lang="en-US" dirty="0" err="1">
                <a:solidFill>
                  <a:srgbClr val="3C4245"/>
                </a:solidFill>
              </a:rPr>
              <a:t>DeafBlindness</a:t>
            </a:r>
            <a:r>
              <a:rPr lang="en-US" dirty="0">
                <a:solidFill>
                  <a:srgbClr val="3C4245"/>
                </a:solidFill>
              </a:rPr>
              <a:t>.</a:t>
            </a:r>
            <a:endParaRPr lang="en-US" dirty="0">
              <a:cs typeface="Calibri"/>
            </a:endParaRPr>
          </a:p>
          <a:p>
            <a:endParaRPr lang="en-AU" dirty="0"/>
          </a:p>
        </p:txBody>
      </p:sp>
      <p:sp>
        <p:nvSpPr>
          <p:cNvPr id="4" name="Slide Number Placeholder 3"/>
          <p:cNvSpPr>
            <a:spLocks noGrp="1"/>
          </p:cNvSpPr>
          <p:nvPr>
            <p:ph type="sldNum" sz="quarter" idx="5"/>
          </p:nvPr>
        </p:nvSpPr>
        <p:spPr/>
        <p:txBody>
          <a:bodyPr/>
          <a:lstStyle/>
          <a:p>
            <a:fld id="{E9A143E1-B29C-4D66-B577-DF9BA855EF69}" type="slidenum">
              <a:rPr lang="en-AU" smtClean="0"/>
              <a:t>4</a:t>
            </a:fld>
            <a:endParaRPr lang="en-AU"/>
          </a:p>
        </p:txBody>
      </p:sp>
    </p:spTree>
    <p:extLst>
      <p:ext uri="{BB962C8B-B14F-4D97-AF65-F5344CB8AC3E}">
        <p14:creationId xmlns:p14="http://schemas.microsoft.com/office/powerpoint/2010/main" val="1800609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9A143E1-B29C-4D66-B577-DF9BA855EF69}" type="slidenum">
              <a:rPr lang="en-AU" smtClean="0"/>
              <a:t>5</a:t>
            </a:fld>
            <a:endParaRPr lang="en-AU"/>
          </a:p>
        </p:txBody>
      </p:sp>
    </p:spTree>
    <p:extLst>
      <p:ext uri="{BB962C8B-B14F-4D97-AF65-F5344CB8AC3E}">
        <p14:creationId xmlns:p14="http://schemas.microsoft.com/office/powerpoint/2010/main" val="2880459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9A143E1-B29C-4D66-B577-DF9BA855EF69}" type="slidenum">
              <a:rPr lang="en-AU" smtClean="0"/>
              <a:t>6</a:t>
            </a:fld>
            <a:endParaRPr lang="en-AU"/>
          </a:p>
        </p:txBody>
      </p:sp>
    </p:spTree>
    <p:extLst>
      <p:ext uri="{BB962C8B-B14F-4D97-AF65-F5344CB8AC3E}">
        <p14:creationId xmlns:p14="http://schemas.microsoft.com/office/powerpoint/2010/main" val="862873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9A143E1-B29C-4D66-B577-DF9BA855EF69}" type="slidenum">
              <a:rPr lang="en-AU" smtClean="0"/>
              <a:t>7</a:t>
            </a:fld>
            <a:endParaRPr lang="en-AU"/>
          </a:p>
        </p:txBody>
      </p:sp>
    </p:spTree>
    <p:extLst>
      <p:ext uri="{BB962C8B-B14F-4D97-AF65-F5344CB8AC3E}">
        <p14:creationId xmlns:p14="http://schemas.microsoft.com/office/powerpoint/2010/main" val="116586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E9A143E1-B29C-4D66-B577-DF9BA855EF69}" type="slidenum">
              <a:rPr lang="en-AU" smtClean="0"/>
              <a:t>8</a:t>
            </a:fld>
            <a:endParaRPr lang="en-AU"/>
          </a:p>
        </p:txBody>
      </p:sp>
    </p:spTree>
    <p:extLst>
      <p:ext uri="{BB962C8B-B14F-4D97-AF65-F5344CB8AC3E}">
        <p14:creationId xmlns:p14="http://schemas.microsoft.com/office/powerpoint/2010/main" val="1315627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i="0" u="none" strike="noStrike" baseline="0" dirty="0">
                <a:solidFill>
                  <a:srgbClr val="000000"/>
                </a:solidFill>
                <a:latin typeface="Arial" panose="020B0604020202020204" pitchFamily="34" charset="0"/>
              </a:rPr>
              <a:t>The ear is made up of 3 parts: </a:t>
            </a:r>
            <a:endParaRPr lang="en-US" sz="1800" b="0" i="0" u="none" strike="noStrike" baseline="0" dirty="0">
              <a:solidFill>
                <a:srgbClr val="000000"/>
              </a:solidFill>
              <a:latin typeface="Arial" panose="020B0604020202020204" pitchFamily="34" charset="0"/>
            </a:endParaRPr>
          </a:p>
          <a:p>
            <a:r>
              <a:rPr lang="en-AU" sz="1800" b="0" i="0" u="none" strike="noStrike" baseline="0" dirty="0">
                <a:solidFill>
                  <a:srgbClr val="000000"/>
                </a:solidFill>
                <a:latin typeface="Arial" panose="020B0604020202020204" pitchFamily="34" charset="0"/>
              </a:rPr>
              <a:t>•The outer ear</a:t>
            </a:r>
          </a:p>
          <a:p>
            <a:r>
              <a:rPr lang="en-AU" sz="1800" b="0" i="0" u="none" strike="noStrike" baseline="0" dirty="0">
                <a:solidFill>
                  <a:srgbClr val="000000"/>
                </a:solidFill>
                <a:latin typeface="Arial" panose="020B0604020202020204" pitchFamily="34" charset="0"/>
              </a:rPr>
              <a:t>•The middle ear </a:t>
            </a:r>
          </a:p>
          <a:p>
            <a:r>
              <a:rPr lang="en-AU" sz="1800" b="0" i="0" u="none" strike="noStrike" baseline="0" dirty="0">
                <a:solidFill>
                  <a:srgbClr val="000000"/>
                </a:solidFill>
                <a:latin typeface="Arial" panose="020B0604020202020204" pitchFamily="34" charset="0"/>
              </a:rPr>
              <a:t>•The inner ear </a:t>
            </a:r>
          </a:p>
          <a:p>
            <a:endParaRPr lang="en-AU" dirty="0"/>
          </a:p>
          <a:p>
            <a:endParaRPr lang="en-AU" dirty="0"/>
          </a:p>
          <a:p>
            <a:r>
              <a:rPr lang="en-AU" dirty="0"/>
              <a:t>The Outer Ear:</a:t>
            </a:r>
          </a:p>
          <a:p>
            <a:r>
              <a:rPr lang="en-AU" sz="1800" b="1" i="0" u="none" strike="noStrike" baseline="0" dirty="0">
                <a:solidFill>
                  <a:srgbClr val="393835"/>
                </a:solidFill>
                <a:latin typeface="Arial" panose="020B0604020202020204" pitchFamily="34" charset="0"/>
              </a:rPr>
              <a:t>Sound is:</a:t>
            </a:r>
            <a:endParaRPr lang="en-AU" sz="1800" b="0" i="0" u="none" strike="noStrike" baseline="0" dirty="0">
              <a:solidFill>
                <a:srgbClr val="393835"/>
              </a:solidFill>
              <a:latin typeface="Arial" panose="020B0604020202020204" pitchFamily="34" charset="0"/>
            </a:endParaRPr>
          </a:p>
          <a:p>
            <a:r>
              <a:rPr lang="en-US" sz="1800" b="0" i="0" u="none" strike="noStrike" baseline="0" dirty="0">
                <a:solidFill>
                  <a:srgbClr val="393835"/>
                </a:solidFill>
                <a:latin typeface="Arial" panose="020B0604020202020204" pitchFamily="34" charset="0"/>
              </a:rPr>
              <a:t>•Picked up by the outer ear</a:t>
            </a:r>
          </a:p>
          <a:p>
            <a:r>
              <a:rPr lang="en-US" sz="1800" b="0" i="0" u="none" strike="noStrike" baseline="0" dirty="0">
                <a:solidFill>
                  <a:srgbClr val="393835"/>
                </a:solidFill>
                <a:latin typeface="Arial" panose="020B0604020202020204" pitchFamily="34" charset="0"/>
              </a:rPr>
              <a:t>•Sent down the ear canal to the eardrum</a:t>
            </a:r>
          </a:p>
          <a:p>
            <a:endParaRPr lang="en-AU" dirty="0"/>
          </a:p>
          <a:p>
            <a:r>
              <a:rPr lang="en-AU" dirty="0"/>
              <a:t>The Middle Ear:</a:t>
            </a:r>
          </a:p>
          <a:p>
            <a:r>
              <a:rPr lang="en-US" sz="1800" b="1" i="0" u="none" strike="noStrike" baseline="0" dirty="0">
                <a:solidFill>
                  <a:srgbClr val="393835"/>
                </a:solidFill>
                <a:latin typeface="Arial" panose="020B0604020202020204" pitchFamily="34" charset="0"/>
              </a:rPr>
              <a:t>As sound is sent down the canal to the eardrum:</a:t>
            </a:r>
            <a:endParaRPr lang="en-US" sz="1800" b="0" i="0" u="none" strike="noStrike" baseline="0" dirty="0">
              <a:solidFill>
                <a:srgbClr val="393835"/>
              </a:solidFill>
              <a:latin typeface="Arial" panose="020B0604020202020204" pitchFamily="34" charset="0"/>
            </a:endParaRPr>
          </a:p>
          <a:p>
            <a:r>
              <a:rPr lang="en-US" sz="1800" b="0" i="0" u="none" strike="noStrike" baseline="0" dirty="0">
                <a:solidFill>
                  <a:srgbClr val="393835"/>
                </a:solidFill>
                <a:latin typeface="Arial" panose="020B0604020202020204" pitchFamily="34" charset="0"/>
              </a:rPr>
              <a:t>•Sound vibrations cause the eardrum to rock back and forth</a:t>
            </a:r>
          </a:p>
          <a:p>
            <a:r>
              <a:rPr lang="en-US" sz="1800" b="0" i="0" u="none" strike="noStrike" baseline="0" dirty="0">
                <a:solidFill>
                  <a:srgbClr val="393835"/>
                </a:solidFill>
                <a:latin typeface="Arial" panose="020B0604020202020204" pitchFamily="34" charset="0"/>
              </a:rPr>
              <a:t>•Three tiny bones in the middle ear send the sound vibrations to the inner ear</a:t>
            </a:r>
          </a:p>
          <a:p>
            <a:endParaRPr lang="en-US" sz="1800" b="0" i="0" u="none" strike="noStrike" baseline="0" dirty="0">
              <a:solidFill>
                <a:srgbClr val="393835"/>
              </a:solidFill>
              <a:latin typeface="Arial" panose="020B0604020202020204" pitchFamily="34" charset="0"/>
            </a:endParaRPr>
          </a:p>
          <a:p>
            <a:r>
              <a:rPr lang="en-US" sz="1800" b="0" i="0" u="none" strike="noStrike" baseline="0" dirty="0">
                <a:solidFill>
                  <a:srgbClr val="393835"/>
                </a:solidFill>
                <a:latin typeface="Arial" panose="020B0604020202020204" pitchFamily="34" charset="0"/>
              </a:rPr>
              <a:t>The Inner Ear:</a:t>
            </a:r>
          </a:p>
          <a:p>
            <a:pPr algn="l"/>
            <a:endParaRPr lang="en-AU" sz="1800" b="0" i="0" u="none" strike="noStrike" baseline="0" dirty="0">
              <a:solidFill>
                <a:srgbClr val="000000"/>
              </a:solidFill>
              <a:latin typeface="Arial" panose="020B0604020202020204" pitchFamily="34" charset="0"/>
            </a:endParaRPr>
          </a:p>
          <a:p>
            <a:r>
              <a:rPr lang="en-US" sz="1800" b="0" i="0" u="none" strike="noStrike" baseline="0" dirty="0">
                <a:solidFill>
                  <a:srgbClr val="393835"/>
                </a:solidFill>
                <a:latin typeface="Arial" panose="020B0604020202020204" pitchFamily="34" charset="0"/>
              </a:rPr>
              <a:t>The inner ear comprises of both hearing and balance components.  The hearing organ is called the Cochlea</a:t>
            </a:r>
          </a:p>
          <a:p>
            <a:r>
              <a:rPr lang="en-US" sz="1800" b="0" i="0" u="none" strike="noStrike" baseline="0" dirty="0">
                <a:solidFill>
                  <a:srgbClr val="393835"/>
                </a:solidFill>
                <a:latin typeface="Arial" panose="020B0604020202020204" pitchFamily="34" charset="0"/>
              </a:rPr>
              <a:t>•It contains over 30,000 tiny ‘hair cells’</a:t>
            </a:r>
          </a:p>
          <a:p>
            <a:r>
              <a:rPr lang="en-US" sz="1800" b="0" i="0" u="none" strike="noStrike" baseline="0" dirty="0">
                <a:solidFill>
                  <a:srgbClr val="393835"/>
                </a:solidFill>
                <a:latin typeface="Arial" panose="020B0604020202020204" pitchFamily="34" charset="0"/>
              </a:rPr>
              <a:t>•Hair cells are connected to the hearing nerve and send signals to the brain</a:t>
            </a:r>
          </a:p>
        </p:txBody>
      </p:sp>
      <p:sp>
        <p:nvSpPr>
          <p:cNvPr id="4" name="Slide Number Placeholder 3"/>
          <p:cNvSpPr>
            <a:spLocks noGrp="1"/>
          </p:cNvSpPr>
          <p:nvPr>
            <p:ph type="sldNum" sz="quarter" idx="5"/>
          </p:nvPr>
        </p:nvSpPr>
        <p:spPr/>
        <p:txBody>
          <a:bodyPr/>
          <a:lstStyle/>
          <a:p>
            <a:fld id="{E9A143E1-B29C-4D66-B577-DF9BA855EF69}" type="slidenum">
              <a:rPr lang="en-AU" smtClean="0"/>
              <a:t>9</a:t>
            </a:fld>
            <a:endParaRPr lang="en-AU"/>
          </a:p>
        </p:txBody>
      </p:sp>
    </p:spTree>
    <p:extLst>
      <p:ext uri="{BB962C8B-B14F-4D97-AF65-F5344CB8AC3E}">
        <p14:creationId xmlns:p14="http://schemas.microsoft.com/office/powerpoint/2010/main" val="1724464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34D78-3908-93C7-B711-E57D05EDF5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E830CC20-ACBC-24E0-1D2A-B980BF201F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6385B015-C7C7-E5F5-1E9B-2BE23302E84A}"/>
              </a:ext>
            </a:extLst>
          </p:cNvPr>
          <p:cNvSpPr>
            <a:spLocks noGrp="1"/>
          </p:cNvSpPr>
          <p:nvPr>
            <p:ph type="dt" sz="half" idx="10"/>
          </p:nvPr>
        </p:nvSpPr>
        <p:spPr/>
        <p:txBody>
          <a:bodyPr/>
          <a:lstStyle/>
          <a:p>
            <a:fld id="{F6ED5F46-64DE-4ACE-AD00-759FCA87CED7}" type="datetimeFigureOut">
              <a:rPr lang="en-AU" smtClean="0"/>
              <a:t>20/05/2025</a:t>
            </a:fld>
            <a:endParaRPr lang="en-AU"/>
          </a:p>
        </p:txBody>
      </p:sp>
      <p:sp>
        <p:nvSpPr>
          <p:cNvPr id="5" name="Footer Placeholder 4">
            <a:extLst>
              <a:ext uri="{FF2B5EF4-FFF2-40B4-BE49-F238E27FC236}">
                <a16:creationId xmlns:a16="http://schemas.microsoft.com/office/drawing/2014/main" id="{F5E31D08-42B8-A034-3C61-CF060843D2D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8F30772-3DBE-FCAC-E5ED-8B4639BB1C15}"/>
              </a:ext>
            </a:extLst>
          </p:cNvPr>
          <p:cNvSpPr>
            <a:spLocks noGrp="1"/>
          </p:cNvSpPr>
          <p:nvPr>
            <p:ph type="sldNum" sz="quarter" idx="12"/>
          </p:nvPr>
        </p:nvSpPr>
        <p:spPr/>
        <p:txBody>
          <a:bodyPr/>
          <a:lstStyle/>
          <a:p>
            <a:fld id="{66921A8D-ABAC-414F-94AB-D6218FFEA7F3}" type="slidenum">
              <a:rPr lang="en-AU" smtClean="0"/>
              <a:t>‹#›</a:t>
            </a:fld>
            <a:endParaRPr lang="en-AU"/>
          </a:p>
        </p:txBody>
      </p:sp>
    </p:spTree>
    <p:extLst>
      <p:ext uri="{BB962C8B-B14F-4D97-AF65-F5344CB8AC3E}">
        <p14:creationId xmlns:p14="http://schemas.microsoft.com/office/powerpoint/2010/main" val="3328810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1516-0290-9E25-AE44-86675A88C58B}"/>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B4246C96-3CBA-2C35-1B8A-9D1C7A32187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E50CEBA-4917-1A41-7A6F-529BF7050DCA}"/>
              </a:ext>
            </a:extLst>
          </p:cNvPr>
          <p:cNvSpPr>
            <a:spLocks noGrp="1"/>
          </p:cNvSpPr>
          <p:nvPr>
            <p:ph type="dt" sz="half" idx="10"/>
          </p:nvPr>
        </p:nvSpPr>
        <p:spPr/>
        <p:txBody>
          <a:bodyPr/>
          <a:lstStyle/>
          <a:p>
            <a:fld id="{F6ED5F46-64DE-4ACE-AD00-759FCA87CED7}" type="datetimeFigureOut">
              <a:rPr lang="en-AU" smtClean="0"/>
              <a:t>20/05/2025</a:t>
            </a:fld>
            <a:endParaRPr lang="en-AU"/>
          </a:p>
        </p:txBody>
      </p:sp>
      <p:sp>
        <p:nvSpPr>
          <p:cNvPr id="5" name="Footer Placeholder 4">
            <a:extLst>
              <a:ext uri="{FF2B5EF4-FFF2-40B4-BE49-F238E27FC236}">
                <a16:creationId xmlns:a16="http://schemas.microsoft.com/office/drawing/2014/main" id="{F591A7E8-CB83-0DD3-E5FB-98C9F4D23DB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0952A24-CEE1-95FA-A256-5CE2B033D87B}"/>
              </a:ext>
            </a:extLst>
          </p:cNvPr>
          <p:cNvSpPr>
            <a:spLocks noGrp="1"/>
          </p:cNvSpPr>
          <p:nvPr>
            <p:ph type="sldNum" sz="quarter" idx="12"/>
          </p:nvPr>
        </p:nvSpPr>
        <p:spPr/>
        <p:txBody>
          <a:bodyPr/>
          <a:lstStyle/>
          <a:p>
            <a:fld id="{66921A8D-ABAC-414F-94AB-D6218FFEA7F3}" type="slidenum">
              <a:rPr lang="en-AU" smtClean="0"/>
              <a:t>‹#›</a:t>
            </a:fld>
            <a:endParaRPr lang="en-AU"/>
          </a:p>
        </p:txBody>
      </p:sp>
    </p:spTree>
    <p:extLst>
      <p:ext uri="{BB962C8B-B14F-4D97-AF65-F5344CB8AC3E}">
        <p14:creationId xmlns:p14="http://schemas.microsoft.com/office/powerpoint/2010/main" val="973817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80F407-7A71-5225-8491-6A034581E3A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ACB20A8-8350-AB46-EE92-CC4F909F4AE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A1B7BD3-82AC-5625-CAA3-ECC5771AC2D4}"/>
              </a:ext>
            </a:extLst>
          </p:cNvPr>
          <p:cNvSpPr>
            <a:spLocks noGrp="1"/>
          </p:cNvSpPr>
          <p:nvPr>
            <p:ph type="dt" sz="half" idx="10"/>
          </p:nvPr>
        </p:nvSpPr>
        <p:spPr/>
        <p:txBody>
          <a:bodyPr/>
          <a:lstStyle/>
          <a:p>
            <a:fld id="{F6ED5F46-64DE-4ACE-AD00-759FCA87CED7}" type="datetimeFigureOut">
              <a:rPr lang="en-AU" smtClean="0"/>
              <a:t>20/05/2025</a:t>
            </a:fld>
            <a:endParaRPr lang="en-AU"/>
          </a:p>
        </p:txBody>
      </p:sp>
      <p:sp>
        <p:nvSpPr>
          <p:cNvPr id="5" name="Footer Placeholder 4">
            <a:extLst>
              <a:ext uri="{FF2B5EF4-FFF2-40B4-BE49-F238E27FC236}">
                <a16:creationId xmlns:a16="http://schemas.microsoft.com/office/drawing/2014/main" id="{C83D1B8F-7A58-47F5-948F-CD0637735D2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A3FFBDC-122D-5C97-DDF9-5E9CD990ABAD}"/>
              </a:ext>
            </a:extLst>
          </p:cNvPr>
          <p:cNvSpPr>
            <a:spLocks noGrp="1"/>
          </p:cNvSpPr>
          <p:nvPr>
            <p:ph type="sldNum" sz="quarter" idx="12"/>
          </p:nvPr>
        </p:nvSpPr>
        <p:spPr/>
        <p:txBody>
          <a:bodyPr/>
          <a:lstStyle/>
          <a:p>
            <a:fld id="{66921A8D-ABAC-414F-94AB-D6218FFEA7F3}" type="slidenum">
              <a:rPr lang="en-AU" smtClean="0"/>
              <a:t>‹#›</a:t>
            </a:fld>
            <a:endParaRPr lang="en-AU"/>
          </a:p>
        </p:txBody>
      </p:sp>
    </p:spTree>
    <p:extLst>
      <p:ext uri="{BB962C8B-B14F-4D97-AF65-F5344CB8AC3E}">
        <p14:creationId xmlns:p14="http://schemas.microsoft.com/office/powerpoint/2010/main" val="1314886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8273A-3952-6B18-D408-3C5ABCF49D90}"/>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0FC8B56-F090-04AA-EE57-8128A46892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DEE6DF5-FD34-E759-15FB-8910239D109C}"/>
              </a:ext>
            </a:extLst>
          </p:cNvPr>
          <p:cNvSpPr>
            <a:spLocks noGrp="1"/>
          </p:cNvSpPr>
          <p:nvPr>
            <p:ph type="dt" sz="half" idx="10"/>
          </p:nvPr>
        </p:nvSpPr>
        <p:spPr/>
        <p:txBody>
          <a:bodyPr/>
          <a:lstStyle/>
          <a:p>
            <a:fld id="{F6ED5F46-64DE-4ACE-AD00-759FCA87CED7}" type="datetimeFigureOut">
              <a:rPr lang="en-AU" smtClean="0"/>
              <a:t>20/05/2025</a:t>
            </a:fld>
            <a:endParaRPr lang="en-AU"/>
          </a:p>
        </p:txBody>
      </p:sp>
      <p:sp>
        <p:nvSpPr>
          <p:cNvPr id="5" name="Footer Placeholder 4">
            <a:extLst>
              <a:ext uri="{FF2B5EF4-FFF2-40B4-BE49-F238E27FC236}">
                <a16:creationId xmlns:a16="http://schemas.microsoft.com/office/drawing/2014/main" id="{AFEDFBAD-EF74-001F-2D05-AE3A0046515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1B5E095-4A7E-E143-BD63-57FA4B86F282}"/>
              </a:ext>
            </a:extLst>
          </p:cNvPr>
          <p:cNvSpPr>
            <a:spLocks noGrp="1"/>
          </p:cNvSpPr>
          <p:nvPr>
            <p:ph type="sldNum" sz="quarter" idx="12"/>
          </p:nvPr>
        </p:nvSpPr>
        <p:spPr/>
        <p:txBody>
          <a:bodyPr/>
          <a:lstStyle/>
          <a:p>
            <a:fld id="{66921A8D-ABAC-414F-94AB-D6218FFEA7F3}" type="slidenum">
              <a:rPr lang="en-AU" smtClean="0"/>
              <a:t>‹#›</a:t>
            </a:fld>
            <a:endParaRPr lang="en-AU"/>
          </a:p>
        </p:txBody>
      </p:sp>
    </p:spTree>
    <p:extLst>
      <p:ext uri="{BB962C8B-B14F-4D97-AF65-F5344CB8AC3E}">
        <p14:creationId xmlns:p14="http://schemas.microsoft.com/office/powerpoint/2010/main" val="1694867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125A2-8A23-45DD-22AD-592950CBB2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4F4A92CF-27BD-FE72-D373-F35CB124ABC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81EB4-A8B6-11E3-A2C7-206D5B9E9032}"/>
              </a:ext>
            </a:extLst>
          </p:cNvPr>
          <p:cNvSpPr>
            <a:spLocks noGrp="1"/>
          </p:cNvSpPr>
          <p:nvPr>
            <p:ph type="dt" sz="half" idx="10"/>
          </p:nvPr>
        </p:nvSpPr>
        <p:spPr/>
        <p:txBody>
          <a:bodyPr/>
          <a:lstStyle/>
          <a:p>
            <a:fld id="{F6ED5F46-64DE-4ACE-AD00-759FCA87CED7}" type="datetimeFigureOut">
              <a:rPr lang="en-AU" smtClean="0"/>
              <a:t>20/05/2025</a:t>
            </a:fld>
            <a:endParaRPr lang="en-AU"/>
          </a:p>
        </p:txBody>
      </p:sp>
      <p:sp>
        <p:nvSpPr>
          <p:cNvPr id="5" name="Footer Placeholder 4">
            <a:extLst>
              <a:ext uri="{FF2B5EF4-FFF2-40B4-BE49-F238E27FC236}">
                <a16:creationId xmlns:a16="http://schemas.microsoft.com/office/drawing/2014/main" id="{528BCAE5-874A-B8CF-C14E-1F65019E77E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6D9D20E-47EB-ED7C-4BB3-05BA13AF200C}"/>
              </a:ext>
            </a:extLst>
          </p:cNvPr>
          <p:cNvSpPr>
            <a:spLocks noGrp="1"/>
          </p:cNvSpPr>
          <p:nvPr>
            <p:ph type="sldNum" sz="quarter" idx="12"/>
          </p:nvPr>
        </p:nvSpPr>
        <p:spPr/>
        <p:txBody>
          <a:bodyPr/>
          <a:lstStyle/>
          <a:p>
            <a:fld id="{66921A8D-ABAC-414F-94AB-D6218FFEA7F3}" type="slidenum">
              <a:rPr lang="en-AU" smtClean="0"/>
              <a:t>‹#›</a:t>
            </a:fld>
            <a:endParaRPr lang="en-AU"/>
          </a:p>
        </p:txBody>
      </p:sp>
    </p:spTree>
    <p:extLst>
      <p:ext uri="{BB962C8B-B14F-4D97-AF65-F5344CB8AC3E}">
        <p14:creationId xmlns:p14="http://schemas.microsoft.com/office/powerpoint/2010/main" val="3407849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465F0-D8FC-EB2C-0FE2-0B691B22BC1B}"/>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5E8AFF4-4D95-015E-D599-543F569E56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C8375C9B-398E-C0EA-58C4-C5E05ECAB83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72CBC6A8-773B-7C87-57E2-416E642E59CA}"/>
              </a:ext>
            </a:extLst>
          </p:cNvPr>
          <p:cNvSpPr>
            <a:spLocks noGrp="1"/>
          </p:cNvSpPr>
          <p:nvPr>
            <p:ph type="dt" sz="half" idx="10"/>
          </p:nvPr>
        </p:nvSpPr>
        <p:spPr/>
        <p:txBody>
          <a:bodyPr/>
          <a:lstStyle/>
          <a:p>
            <a:fld id="{F6ED5F46-64DE-4ACE-AD00-759FCA87CED7}" type="datetimeFigureOut">
              <a:rPr lang="en-AU" smtClean="0"/>
              <a:t>20/05/2025</a:t>
            </a:fld>
            <a:endParaRPr lang="en-AU"/>
          </a:p>
        </p:txBody>
      </p:sp>
      <p:sp>
        <p:nvSpPr>
          <p:cNvPr id="6" name="Footer Placeholder 5">
            <a:extLst>
              <a:ext uri="{FF2B5EF4-FFF2-40B4-BE49-F238E27FC236}">
                <a16:creationId xmlns:a16="http://schemas.microsoft.com/office/drawing/2014/main" id="{6F9EAB89-EE3D-267E-FEB6-D624500CB5A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A527958-6745-C2CC-3C28-8D78CBC1FA3C}"/>
              </a:ext>
            </a:extLst>
          </p:cNvPr>
          <p:cNvSpPr>
            <a:spLocks noGrp="1"/>
          </p:cNvSpPr>
          <p:nvPr>
            <p:ph type="sldNum" sz="quarter" idx="12"/>
          </p:nvPr>
        </p:nvSpPr>
        <p:spPr/>
        <p:txBody>
          <a:bodyPr/>
          <a:lstStyle/>
          <a:p>
            <a:fld id="{66921A8D-ABAC-414F-94AB-D6218FFEA7F3}" type="slidenum">
              <a:rPr lang="en-AU" smtClean="0"/>
              <a:t>‹#›</a:t>
            </a:fld>
            <a:endParaRPr lang="en-AU"/>
          </a:p>
        </p:txBody>
      </p:sp>
    </p:spTree>
    <p:extLst>
      <p:ext uri="{BB962C8B-B14F-4D97-AF65-F5344CB8AC3E}">
        <p14:creationId xmlns:p14="http://schemas.microsoft.com/office/powerpoint/2010/main" val="47690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1A655-CF06-C187-3520-7D0AA7DC25EF}"/>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AF1832B-0F7B-475C-1712-3317C229FF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609EE4-3E10-26DE-05ED-9863023BC3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19A007EA-A233-0B8C-D285-049A2EF122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3AA2D6-47B4-3ADA-3C84-4842FD1B1A2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C7DD939B-BC05-5639-CC59-52EEC943F9D5}"/>
              </a:ext>
            </a:extLst>
          </p:cNvPr>
          <p:cNvSpPr>
            <a:spLocks noGrp="1"/>
          </p:cNvSpPr>
          <p:nvPr>
            <p:ph type="dt" sz="half" idx="10"/>
          </p:nvPr>
        </p:nvSpPr>
        <p:spPr/>
        <p:txBody>
          <a:bodyPr/>
          <a:lstStyle/>
          <a:p>
            <a:fld id="{F6ED5F46-64DE-4ACE-AD00-759FCA87CED7}" type="datetimeFigureOut">
              <a:rPr lang="en-AU" smtClean="0"/>
              <a:t>20/05/2025</a:t>
            </a:fld>
            <a:endParaRPr lang="en-AU"/>
          </a:p>
        </p:txBody>
      </p:sp>
      <p:sp>
        <p:nvSpPr>
          <p:cNvPr id="8" name="Footer Placeholder 7">
            <a:extLst>
              <a:ext uri="{FF2B5EF4-FFF2-40B4-BE49-F238E27FC236}">
                <a16:creationId xmlns:a16="http://schemas.microsoft.com/office/drawing/2014/main" id="{AAB8B7D1-C4C0-A198-7C98-77901487737A}"/>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213C56E7-06A6-B523-D928-B559ADC7C522}"/>
              </a:ext>
            </a:extLst>
          </p:cNvPr>
          <p:cNvSpPr>
            <a:spLocks noGrp="1"/>
          </p:cNvSpPr>
          <p:nvPr>
            <p:ph type="sldNum" sz="quarter" idx="12"/>
          </p:nvPr>
        </p:nvSpPr>
        <p:spPr/>
        <p:txBody>
          <a:bodyPr/>
          <a:lstStyle/>
          <a:p>
            <a:fld id="{66921A8D-ABAC-414F-94AB-D6218FFEA7F3}" type="slidenum">
              <a:rPr lang="en-AU" smtClean="0"/>
              <a:t>‹#›</a:t>
            </a:fld>
            <a:endParaRPr lang="en-AU"/>
          </a:p>
        </p:txBody>
      </p:sp>
    </p:spTree>
    <p:extLst>
      <p:ext uri="{BB962C8B-B14F-4D97-AF65-F5344CB8AC3E}">
        <p14:creationId xmlns:p14="http://schemas.microsoft.com/office/powerpoint/2010/main" val="422134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D1718-F8D5-5097-740C-9C2EA8C4B245}"/>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F971B895-E571-3EB5-27CA-8FAC97EDC6A5}"/>
              </a:ext>
            </a:extLst>
          </p:cNvPr>
          <p:cNvSpPr>
            <a:spLocks noGrp="1"/>
          </p:cNvSpPr>
          <p:nvPr>
            <p:ph type="dt" sz="half" idx="10"/>
          </p:nvPr>
        </p:nvSpPr>
        <p:spPr/>
        <p:txBody>
          <a:bodyPr/>
          <a:lstStyle/>
          <a:p>
            <a:fld id="{F6ED5F46-64DE-4ACE-AD00-759FCA87CED7}" type="datetimeFigureOut">
              <a:rPr lang="en-AU" smtClean="0"/>
              <a:t>20/05/2025</a:t>
            </a:fld>
            <a:endParaRPr lang="en-AU"/>
          </a:p>
        </p:txBody>
      </p:sp>
      <p:sp>
        <p:nvSpPr>
          <p:cNvPr id="4" name="Footer Placeholder 3">
            <a:extLst>
              <a:ext uri="{FF2B5EF4-FFF2-40B4-BE49-F238E27FC236}">
                <a16:creationId xmlns:a16="http://schemas.microsoft.com/office/drawing/2014/main" id="{44CC35CC-FC79-2CD8-2ABC-DB2E95E72AB1}"/>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24AC2CC8-FD19-1ABD-3815-016807FCA9C0}"/>
              </a:ext>
            </a:extLst>
          </p:cNvPr>
          <p:cNvSpPr>
            <a:spLocks noGrp="1"/>
          </p:cNvSpPr>
          <p:nvPr>
            <p:ph type="sldNum" sz="quarter" idx="12"/>
          </p:nvPr>
        </p:nvSpPr>
        <p:spPr/>
        <p:txBody>
          <a:bodyPr/>
          <a:lstStyle/>
          <a:p>
            <a:fld id="{66921A8D-ABAC-414F-94AB-D6218FFEA7F3}" type="slidenum">
              <a:rPr lang="en-AU" smtClean="0"/>
              <a:t>‹#›</a:t>
            </a:fld>
            <a:endParaRPr lang="en-AU"/>
          </a:p>
        </p:txBody>
      </p:sp>
    </p:spTree>
    <p:extLst>
      <p:ext uri="{BB962C8B-B14F-4D97-AF65-F5344CB8AC3E}">
        <p14:creationId xmlns:p14="http://schemas.microsoft.com/office/powerpoint/2010/main" val="1314490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6CD6CE-EB08-02B1-E814-C286D9A7BC39}"/>
              </a:ext>
            </a:extLst>
          </p:cNvPr>
          <p:cNvSpPr>
            <a:spLocks noGrp="1"/>
          </p:cNvSpPr>
          <p:nvPr>
            <p:ph type="dt" sz="half" idx="10"/>
          </p:nvPr>
        </p:nvSpPr>
        <p:spPr/>
        <p:txBody>
          <a:bodyPr/>
          <a:lstStyle/>
          <a:p>
            <a:fld id="{F6ED5F46-64DE-4ACE-AD00-759FCA87CED7}" type="datetimeFigureOut">
              <a:rPr lang="en-AU" smtClean="0"/>
              <a:t>20/05/2025</a:t>
            </a:fld>
            <a:endParaRPr lang="en-AU"/>
          </a:p>
        </p:txBody>
      </p:sp>
      <p:sp>
        <p:nvSpPr>
          <p:cNvPr id="3" name="Footer Placeholder 2">
            <a:extLst>
              <a:ext uri="{FF2B5EF4-FFF2-40B4-BE49-F238E27FC236}">
                <a16:creationId xmlns:a16="http://schemas.microsoft.com/office/drawing/2014/main" id="{4E997462-95E6-F0FC-4957-E97CA666B1B7}"/>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E68AFA6A-F095-0F4D-853D-F169996CF2AD}"/>
              </a:ext>
            </a:extLst>
          </p:cNvPr>
          <p:cNvSpPr>
            <a:spLocks noGrp="1"/>
          </p:cNvSpPr>
          <p:nvPr>
            <p:ph type="sldNum" sz="quarter" idx="12"/>
          </p:nvPr>
        </p:nvSpPr>
        <p:spPr/>
        <p:txBody>
          <a:bodyPr/>
          <a:lstStyle/>
          <a:p>
            <a:fld id="{66921A8D-ABAC-414F-94AB-D6218FFEA7F3}" type="slidenum">
              <a:rPr lang="en-AU" smtClean="0"/>
              <a:t>‹#›</a:t>
            </a:fld>
            <a:endParaRPr lang="en-AU"/>
          </a:p>
        </p:txBody>
      </p:sp>
    </p:spTree>
    <p:extLst>
      <p:ext uri="{BB962C8B-B14F-4D97-AF65-F5344CB8AC3E}">
        <p14:creationId xmlns:p14="http://schemas.microsoft.com/office/powerpoint/2010/main" val="3548824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1A828-7586-D5CE-9735-BC5F9C8381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DA8284DE-18FD-D955-0C9D-8FDDE3F382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D6AEB0F6-4C81-EA89-B7DA-17322766AB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6B68B1-FE12-1DB5-5862-3192F7BC69CC}"/>
              </a:ext>
            </a:extLst>
          </p:cNvPr>
          <p:cNvSpPr>
            <a:spLocks noGrp="1"/>
          </p:cNvSpPr>
          <p:nvPr>
            <p:ph type="dt" sz="half" idx="10"/>
          </p:nvPr>
        </p:nvSpPr>
        <p:spPr/>
        <p:txBody>
          <a:bodyPr/>
          <a:lstStyle/>
          <a:p>
            <a:fld id="{F6ED5F46-64DE-4ACE-AD00-759FCA87CED7}" type="datetimeFigureOut">
              <a:rPr lang="en-AU" smtClean="0"/>
              <a:t>20/05/2025</a:t>
            </a:fld>
            <a:endParaRPr lang="en-AU"/>
          </a:p>
        </p:txBody>
      </p:sp>
      <p:sp>
        <p:nvSpPr>
          <p:cNvPr id="6" name="Footer Placeholder 5">
            <a:extLst>
              <a:ext uri="{FF2B5EF4-FFF2-40B4-BE49-F238E27FC236}">
                <a16:creationId xmlns:a16="http://schemas.microsoft.com/office/drawing/2014/main" id="{2E66DE35-085A-CD68-DE83-0107C03720E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B9079F3-D274-0982-1301-4B3A99CBB929}"/>
              </a:ext>
            </a:extLst>
          </p:cNvPr>
          <p:cNvSpPr>
            <a:spLocks noGrp="1"/>
          </p:cNvSpPr>
          <p:nvPr>
            <p:ph type="sldNum" sz="quarter" idx="12"/>
          </p:nvPr>
        </p:nvSpPr>
        <p:spPr/>
        <p:txBody>
          <a:bodyPr/>
          <a:lstStyle/>
          <a:p>
            <a:fld id="{66921A8D-ABAC-414F-94AB-D6218FFEA7F3}" type="slidenum">
              <a:rPr lang="en-AU" smtClean="0"/>
              <a:t>‹#›</a:t>
            </a:fld>
            <a:endParaRPr lang="en-AU"/>
          </a:p>
        </p:txBody>
      </p:sp>
    </p:spTree>
    <p:extLst>
      <p:ext uri="{BB962C8B-B14F-4D97-AF65-F5344CB8AC3E}">
        <p14:creationId xmlns:p14="http://schemas.microsoft.com/office/powerpoint/2010/main" val="1564825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C3B52-9E30-FAAB-E2E9-A3B02A3598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72F89C51-98E9-05C7-E27B-34194151C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A12D7D4C-4C55-A1C1-BF1A-E3A533223B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20FC24-91AE-1934-013F-60CEA4A919DD}"/>
              </a:ext>
            </a:extLst>
          </p:cNvPr>
          <p:cNvSpPr>
            <a:spLocks noGrp="1"/>
          </p:cNvSpPr>
          <p:nvPr>
            <p:ph type="dt" sz="half" idx="10"/>
          </p:nvPr>
        </p:nvSpPr>
        <p:spPr/>
        <p:txBody>
          <a:bodyPr/>
          <a:lstStyle/>
          <a:p>
            <a:fld id="{F6ED5F46-64DE-4ACE-AD00-759FCA87CED7}" type="datetimeFigureOut">
              <a:rPr lang="en-AU" smtClean="0"/>
              <a:t>20/05/2025</a:t>
            </a:fld>
            <a:endParaRPr lang="en-AU"/>
          </a:p>
        </p:txBody>
      </p:sp>
      <p:sp>
        <p:nvSpPr>
          <p:cNvPr id="6" name="Footer Placeholder 5">
            <a:extLst>
              <a:ext uri="{FF2B5EF4-FFF2-40B4-BE49-F238E27FC236}">
                <a16:creationId xmlns:a16="http://schemas.microsoft.com/office/drawing/2014/main" id="{4C9C117D-5AE5-C240-573F-1C538B84789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03A9198B-7786-5F20-029A-7C0E384A126C}"/>
              </a:ext>
            </a:extLst>
          </p:cNvPr>
          <p:cNvSpPr>
            <a:spLocks noGrp="1"/>
          </p:cNvSpPr>
          <p:nvPr>
            <p:ph type="sldNum" sz="quarter" idx="12"/>
          </p:nvPr>
        </p:nvSpPr>
        <p:spPr/>
        <p:txBody>
          <a:bodyPr/>
          <a:lstStyle/>
          <a:p>
            <a:fld id="{66921A8D-ABAC-414F-94AB-D6218FFEA7F3}" type="slidenum">
              <a:rPr lang="en-AU" smtClean="0"/>
              <a:t>‹#›</a:t>
            </a:fld>
            <a:endParaRPr lang="en-AU"/>
          </a:p>
        </p:txBody>
      </p:sp>
    </p:spTree>
    <p:extLst>
      <p:ext uri="{BB962C8B-B14F-4D97-AF65-F5344CB8AC3E}">
        <p14:creationId xmlns:p14="http://schemas.microsoft.com/office/powerpoint/2010/main" val="583298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AF811B-E30C-3890-A75A-40087391EE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D554732-3FCA-3F47-5483-509649F2E1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B7F4B32-56C9-B7F7-313E-FE5622EF3D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6ED5F46-64DE-4ACE-AD00-759FCA87CED7}" type="datetimeFigureOut">
              <a:rPr lang="en-AU" smtClean="0"/>
              <a:t>20/05/2025</a:t>
            </a:fld>
            <a:endParaRPr lang="en-AU"/>
          </a:p>
        </p:txBody>
      </p:sp>
      <p:sp>
        <p:nvSpPr>
          <p:cNvPr id="5" name="Footer Placeholder 4">
            <a:extLst>
              <a:ext uri="{FF2B5EF4-FFF2-40B4-BE49-F238E27FC236}">
                <a16:creationId xmlns:a16="http://schemas.microsoft.com/office/drawing/2014/main" id="{1A194899-196A-EAA8-A014-620DFCA36E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A580E3BB-E733-160D-8B20-BC08AC0822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6921A8D-ABAC-414F-94AB-D6218FFEA7F3}" type="slidenum">
              <a:rPr lang="en-AU" smtClean="0"/>
              <a:t>‹#›</a:t>
            </a:fld>
            <a:endParaRPr lang="en-AU"/>
          </a:p>
        </p:txBody>
      </p:sp>
    </p:spTree>
    <p:extLst>
      <p:ext uri="{BB962C8B-B14F-4D97-AF65-F5344CB8AC3E}">
        <p14:creationId xmlns:p14="http://schemas.microsoft.com/office/powerpoint/2010/main" val="3181474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www.bing.com/search?qs=AS&amp;pq=types+of+hearing+aid&amp;sk=CSYN1&amp;sc=16-20&amp;pglt=2467&amp;q=types+of+hearing+aids&amp;cvid=4cd2b6c7ad5a4655b4f45b0f73b2aa84&amp;gs_lcrp=EgRlZGdlKgYIABAAGEAyBggAEAAYQDIGCAEQRRg5MgYIAhAAGEAyBggDEAAYQDIGCAQQABhAMgYIBRAAGEAyBggGEAAYQDIGCAcQABhAMgYICBAAGEDSAQgzODExajBqMagCCLACAQ&amp;FORM=ANNTA1&amp;PC=U531"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www.bing.com/search?q=hearing+aids+vs+cochlear+implants&amp;qs=SC&amp;pq=hearing+aids+vs+coche&amp;sc=12-21&amp;cvid=3B6A827E2CC641FC8D9211DE1D5A844F&amp;FORM=QBRE&amp;sp=1&amp;ghc=1&amp;lq=0"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who.int/"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deafblind.org.au/"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E3AB1-16FD-13E2-8B8D-505CC3B73FCA}"/>
              </a:ext>
            </a:extLst>
          </p:cNvPr>
          <p:cNvSpPr>
            <a:spLocks noGrp="1"/>
          </p:cNvSpPr>
          <p:nvPr>
            <p:ph type="ctrTitle"/>
          </p:nvPr>
        </p:nvSpPr>
        <p:spPr/>
        <p:txBody>
          <a:bodyPr/>
          <a:lstStyle/>
          <a:p>
            <a:r>
              <a:rPr lang="en-AU" dirty="0"/>
              <a:t>OMAA CoP meeting </a:t>
            </a:r>
          </a:p>
        </p:txBody>
      </p:sp>
      <p:sp>
        <p:nvSpPr>
          <p:cNvPr id="3" name="Subtitle 2">
            <a:extLst>
              <a:ext uri="{FF2B5EF4-FFF2-40B4-BE49-F238E27FC236}">
                <a16:creationId xmlns:a16="http://schemas.microsoft.com/office/drawing/2014/main" id="{2CB0CF3C-0D91-461D-6BD6-3C3255153393}"/>
              </a:ext>
            </a:extLst>
          </p:cNvPr>
          <p:cNvSpPr>
            <a:spLocks noGrp="1"/>
          </p:cNvSpPr>
          <p:nvPr>
            <p:ph type="subTitle" idx="1"/>
          </p:nvPr>
        </p:nvSpPr>
        <p:spPr/>
        <p:txBody>
          <a:bodyPr/>
          <a:lstStyle/>
          <a:p>
            <a:r>
              <a:rPr lang="en-AU" dirty="0"/>
              <a:t>20</a:t>
            </a:r>
            <a:r>
              <a:rPr lang="en-AU" baseline="30000" dirty="0"/>
              <a:t>th</a:t>
            </a:r>
            <a:r>
              <a:rPr lang="en-AU" dirty="0"/>
              <a:t> May 2025</a:t>
            </a:r>
          </a:p>
          <a:p>
            <a:r>
              <a:rPr lang="en-AU" dirty="0"/>
              <a:t>Topic: </a:t>
            </a:r>
            <a:r>
              <a:rPr lang="en-AU" dirty="0" err="1"/>
              <a:t>Deafblindness</a:t>
            </a:r>
            <a:endParaRPr lang="en-AU" dirty="0"/>
          </a:p>
          <a:p>
            <a:r>
              <a:rPr lang="en-AU" dirty="0"/>
              <a:t>Presented by: Rebecca Dunkley, COMS, ROMSA</a:t>
            </a:r>
          </a:p>
        </p:txBody>
      </p:sp>
    </p:spTree>
    <p:extLst>
      <p:ext uri="{BB962C8B-B14F-4D97-AF65-F5344CB8AC3E}">
        <p14:creationId xmlns:p14="http://schemas.microsoft.com/office/powerpoint/2010/main" val="820635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3E8F49-F126-482E-6420-BA03C153ED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9D457F-5FA0-6A02-5760-BAC1D1809F15}"/>
              </a:ext>
            </a:extLst>
          </p:cNvPr>
          <p:cNvSpPr txBox="1">
            <a:spLocks/>
          </p:cNvSpPr>
          <p:nvPr/>
        </p:nvSpPr>
        <p:spPr>
          <a:xfrm>
            <a:off x="838200" y="365125"/>
            <a:ext cx="1029362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AU" dirty="0"/>
              <a:t>Types </a:t>
            </a:r>
            <a:r>
              <a:rPr lang="en-AU"/>
              <a:t>of hearing loss</a:t>
            </a:r>
            <a:endParaRPr lang="en-AU" dirty="0"/>
          </a:p>
        </p:txBody>
      </p:sp>
      <p:sp>
        <p:nvSpPr>
          <p:cNvPr id="3" name="Content Placeholder 2">
            <a:extLst>
              <a:ext uri="{FF2B5EF4-FFF2-40B4-BE49-F238E27FC236}">
                <a16:creationId xmlns:a16="http://schemas.microsoft.com/office/drawing/2014/main" id="{1A0BAAD8-D996-4CA9-B63B-7E3DCF5F7479}"/>
              </a:ext>
            </a:extLst>
          </p:cNvPr>
          <p:cNvSpPr txBox="1">
            <a:spLocks/>
          </p:cNvSpPr>
          <p:nvPr/>
        </p:nvSpPr>
        <p:spPr>
          <a:xfrm>
            <a:off x="838200" y="1825625"/>
            <a:ext cx="10293627"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dirty="0">
                <a:latin typeface="Arial" panose="020B0604020202020204" pitchFamily="34" charset="0"/>
                <a:cs typeface="Arial" panose="020B0604020202020204" pitchFamily="34" charset="0"/>
              </a:rPr>
              <a:t>4 types of hearing loss – Conductive, Sensorineural, </a:t>
            </a:r>
          </a:p>
          <a:p>
            <a:r>
              <a:rPr lang="en-AU" dirty="0">
                <a:latin typeface="Arial" panose="020B0604020202020204" pitchFamily="34" charset="0"/>
                <a:cs typeface="Arial" panose="020B0604020202020204" pitchFamily="34" charset="0"/>
              </a:rPr>
              <a:t>Conductive - </a:t>
            </a:r>
            <a:r>
              <a:rPr lang="en-US" b="0" i="0" u="none" strike="noStrike" baseline="0" dirty="0">
                <a:solidFill>
                  <a:srgbClr val="393835"/>
                </a:solidFill>
                <a:latin typeface="Arial" panose="020B0604020202020204" pitchFamily="34" charset="0"/>
                <a:cs typeface="Arial" panose="020B0604020202020204" pitchFamily="34" charset="0"/>
              </a:rPr>
              <a:t>This is when sound is blocked in the outer or middle ear </a:t>
            </a:r>
          </a:p>
          <a:p>
            <a:r>
              <a:rPr lang="en-AU" dirty="0">
                <a:solidFill>
                  <a:srgbClr val="393835"/>
                </a:solidFill>
                <a:latin typeface="Arial" panose="020B0604020202020204" pitchFamily="34" charset="0"/>
                <a:cs typeface="Arial" panose="020B0604020202020204" pitchFamily="34" charset="0"/>
              </a:rPr>
              <a:t>Sensorineural - </a:t>
            </a:r>
            <a:r>
              <a:rPr lang="en-US" b="0" i="0" u="none" strike="noStrike" baseline="0" dirty="0">
                <a:solidFill>
                  <a:srgbClr val="393835"/>
                </a:solidFill>
                <a:latin typeface="Arial" panose="020B0604020202020204" pitchFamily="34" charset="0"/>
                <a:cs typeface="Arial" panose="020B0604020202020204" pitchFamily="34" charset="0"/>
              </a:rPr>
              <a:t>Hair cells or hearing nerve damaged and cannot send complete hearing signal to brain </a:t>
            </a:r>
            <a:r>
              <a:rPr lang="en-AU" b="0" i="0" u="none" strike="noStrike" baseline="0" dirty="0">
                <a:solidFill>
                  <a:srgbClr val="888888"/>
                </a:solidFill>
                <a:latin typeface="Arial" panose="020B0604020202020204" pitchFamily="34" charset="0"/>
                <a:cs typeface="Arial" panose="020B0604020202020204" pitchFamily="34" charset="0"/>
              </a:rPr>
              <a:t> </a:t>
            </a:r>
          </a:p>
          <a:p>
            <a:r>
              <a:rPr lang="en-AU" dirty="0">
                <a:latin typeface="Arial" panose="020B0604020202020204" pitchFamily="34" charset="0"/>
                <a:cs typeface="Arial" panose="020B0604020202020204" pitchFamily="34" charset="0"/>
              </a:rPr>
              <a:t>Central – interference with the brain pathways</a:t>
            </a:r>
          </a:p>
          <a:p>
            <a:r>
              <a:rPr lang="en-AU" dirty="0">
                <a:latin typeface="Arial" panose="020B0604020202020204" pitchFamily="34" charset="0"/>
                <a:cs typeface="Arial" panose="020B0604020202020204" pitchFamily="34" charset="0"/>
              </a:rPr>
              <a:t>Mixed – any combination of the above</a:t>
            </a:r>
          </a:p>
        </p:txBody>
      </p:sp>
    </p:spTree>
    <p:extLst>
      <p:ext uri="{BB962C8B-B14F-4D97-AF65-F5344CB8AC3E}">
        <p14:creationId xmlns:p14="http://schemas.microsoft.com/office/powerpoint/2010/main" val="3914942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A502D6-7304-F239-2F9A-5D4AB008E7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FAB170-A6D9-9669-0992-16436FA73E6C}"/>
              </a:ext>
            </a:extLst>
          </p:cNvPr>
          <p:cNvSpPr txBox="1">
            <a:spLocks/>
          </p:cNvSpPr>
          <p:nvPr/>
        </p:nvSpPr>
        <p:spPr>
          <a:xfrm>
            <a:off x="838200" y="365125"/>
            <a:ext cx="1029362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AU" dirty="0"/>
              <a:t>Degrees of hearing loss</a:t>
            </a:r>
          </a:p>
        </p:txBody>
      </p:sp>
      <p:sp>
        <p:nvSpPr>
          <p:cNvPr id="3" name="Content Placeholder 2">
            <a:extLst>
              <a:ext uri="{FF2B5EF4-FFF2-40B4-BE49-F238E27FC236}">
                <a16:creationId xmlns:a16="http://schemas.microsoft.com/office/drawing/2014/main" id="{2E73DC9D-9D2D-A08A-CB50-D47E43BD1AF2}"/>
              </a:ext>
            </a:extLst>
          </p:cNvPr>
          <p:cNvSpPr txBox="1">
            <a:spLocks/>
          </p:cNvSpPr>
          <p:nvPr/>
        </p:nvSpPr>
        <p:spPr>
          <a:xfrm>
            <a:off x="838200" y="1102659"/>
            <a:ext cx="10293627" cy="507430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AU" dirty="0">
              <a:latin typeface="Arial" panose="020B0604020202020204" pitchFamily="34" charset="0"/>
              <a:cs typeface="Arial" panose="020B0604020202020204" pitchFamily="34" charset="0"/>
            </a:endParaRPr>
          </a:p>
          <a:p>
            <a:pPr marL="0" indent="0">
              <a:buNone/>
            </a:pPr>
            <a:r>
              <a:rPr lang="en-AU" dirty="0">
                <a:latin typeface="Arial" panose="020B0604020202020204" pitchFamily="34" charset="0"/>
                <a:cs typeface="Arial" panose="020B0604020202020204" pitchFamily="34" charset="0"/>
              </a:rPr>
              <a:t>Hearing loss can range from slight to profound</a:t>
            </a:r>
          </a:p>
          <a:p>
            <a:pPr marL="0" indent="0">
              <a:buNone/>
            </a:pPr>
            <a:endParaRPr lang="en-AU" dirty="0">
              <a:latin typeface="Arial" panose="020B0604020202020204" pitchFamily="34" charset="0"/>
              <a:cs typeface="Arial" panose="020B0604020202020204" pitchFamily="34" charset="0"/>
            </a:endParaRPr>
          </a:p>
          <a:p>
            <a:pPr marL="0" indent="0">
              <a:buNone/>
            </a:pPr>
            <a:r>
              <a:rPr lang="en-AU" dirty="0">
                <a:latin typeface="Arial" panose="020B0604020202020204" pitchFamily="34" charset="0"/>
                <a:cs typeface="Arial" panose="020B0604020202020204" pitchFamily="34" charset="0"/>
              </a:rPr>
              <a:t>Hearing loss can occur at low, mid or high range frequencies but it is most likely to occur in the high range frequencies</a:t>
            </a:r>
          </a:p>
          <a:p>
            <a:pPr marL="0" indent="0">
              <a:buNone/>
            </a:pPr>
            <a:endParaRPr lang="en-AU" dirty="0">
              <a:latin typeface="Arial" panose="020B0604020202020204" pitchFamily="34" charset="0"/>
              <a:cs typeface="Arial" panose="020B0604020202020204" pitchFamily="34" charset="0"/>
            </a:endParaRPr>
          </a:p>
          <a:p>
            <a:pPr marL="0" indent="0">
              <a:buNone/>
            </a:pPr>
            <a:endParaRPr lang="en-AU" dirty="0">
              <a:latin typeface="Arial" panose="020B0604020202020204" pitchFamily="34" charset="0"/>
              <a:cs typeface="Arial" panose="020B0604020202020204" pitchFamily="34" charset="0"/>
            </a:endParaRPr>
          </a:p>
          <a:p>
            <a:pPr marL="0" indent="0">
              <a:buNone/>
            </a:pPr>
            <a:r>
              <a:rPr lang="en-AU" dirty="0">
                <a:latin typeface="Arial" panose="020B0604020202020204" pitchFamily="34" charset="0"/>
                <a:cs typeface="Arial" panose="020B0604020202020204" pitchFamily="34" charset="0"/>
              </a:rPr>
              <a:t>See Degrees hearing loss reference sheet for further information</a:t>
            </a:r>
          </a:p>
        </p:txBody>
      </p:sp>
    </p:spTree>
    <p:extLst>
      <p:ext uri="{BB962C8B-B14F-4D97-AF65-F5344CB8AC3E}">
        <p14:creationId xmlns:p14="http://schemas.microsoft.com/office/powerpoint/2010/main" val="2347636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hart with pictures of various objects depicting at what level their sound can be heard.">
            <a:extLst>
              <a:ext uri="{FF2B5EF4-FFF2-40B4-BE49-F238E27FC236}">
                <a16:creationId xmlns:a16="http://schemas.microsoft.com/office/drawing/2014/main" id="{A985ADBC-E2FF-3663-DDD0-40DEED5EBECB}"/>
              </a:ext>
            </a:extLst>
          </p:cNvPr>
          <p:cNvPicPr>
            <a:picLocks noChangeAspect="1"/>
          </p:cNvPicPr>
          <p:nvPr/>
        </p:nvPicPr>
        <p:blipFill>
          <a:blip r:embed="rId3"/>
          <a:stretch>
            <a:fillRect/>
          </a:stretch>
        </p:blipFill>
        <p:spPr>
          <a:xfrm>
            <a:off x="295836" y="143435"/>
            <a:ext cx="11232776" cy="6580557"/>
          </a:xfrm>
          <a:prstGeom prst="rect">
            <a:avLst/>
          </a:prstGeom>
        </p:spPr>
      </p:pic>
    </p:spTree>
    <p:extLst>
      <p:ext uri="{BB962C8B-B14F-4D97-AF65-F5344CB8AC3E}">
        <p14:creationId xmlns:p14="http://schemas.microsoft.com/office/powerpoint/2010/main" val="3440768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7CDC6-6EEE-B9FB-5711-9F3F2ABA8B20}"/>
              </a:ext>
            </a:extLst>
          </p:cNvPr>
          <p:cNvSpPr txBox="1">
            <a:spLocks/>
          </p:cNvSpPr>
          <p:nvPr/>
        </p:nvSpPr>
        <p:spPr>
          <a:xfrm>
            <a:off x="838200" y="365125"/>
            <a:ext cx="1029362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AU"/>
              <a:t>Diagnosing DeafBlindness</a:t>
            </a:r>
            <a:endParaRPr lang="en-AU" dirty="0"/>
          </a:p>
        </p:txBody>
      </p:sp>
      <p:sp>
        <p:nvSpPr>
          <p:cNvPr id="3" name="Content Placeholder 2">
            <a:extLst>
              <a:ext uri="{FF2B5EF4-FFF2-40B4-BE49-F238E27FC236}">
                <a16:creationId xmlns:a16="http://schemas.microsoft.com/office/drawing/2014/main" id="{18305412-F8FC-C8A7-99E6-090A96AAEA36}"/>
              </a:ext>
            </a:extLst>
          </p:cNvPr>
          <p:cNvSpPr txBox="1">
            <a:spLocks/>
          </p:cNvSpPr>
          <p:nvPr/>
        </p:nvSpPr>
        <p:spPr>
          <a:xfrm>
            <a:off x="708991" y="2978564"/>
            <a:ext cx="10293627" cy="21102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a:t>Audiologist – assess hearing</a:t>
            </a:r>
          </a:p>
          <a:p>
            <a:r>
              <a:rPr lang="en-AU"/>
              <a:t>Ophthalmologist – assess vision</a:t>
            </a:r>
          </a:p>
          <a:p>
            <a:r>
              <a:rPr lang="en-AU"/>
              <a:t>The GP may refer to other Specialists as well especially if different diseases or syndromes are involved</a:t>
            </a:r>
            <a:endParaRPr lang="en-AU" dirty="0"/>
          </a:p>
        </p:txBody>
      </p:sp>
    </p:spTree>
    <p:extLst>
      <p:ext uri="{BB962C8B-B14F-4D97-AF65-F5344CB8AC3E}">
        <p14:creationId xmlns:p14="http://schemas.microsoft.com/office/powerpoint/2010/main" val="3823048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D530B-78C0-9005-6A59-BF29E60CC0DD}"/>
              </a:ext>
            </a:extLst>
          </p:cNvPr>
          <p:cNvSpPr txBox="1">
            <a:spLocks/>
          </p:cNvSpPr>
          <p:nvPr/>
        </p:nvSpPr>
        <p:spPr>
          <a:xfrm>
            <a:off x="838200" y="365125"/>
            <a:ext cx="1029362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AU"/>
              <a:t>Characteristics of DeafBlindness in babies and children</a:t>
            </a:r>
            <a:endParaRPr lang="en-AU" dirty="0"/>
          </a:p>
        </p:txBody>
      </p:sp>
      <p:sp>
        <p:nvSpPr>
          <p:cNvPr id="3" name="Content Placeholder 2">
            <a:extLst>
              <a:ext uri="{FF2B5EF4-FFF2-40B4-BE49-F238E27FC236}">
                <a16:creationId xmlns:a16="http://schemas.microsoft.com/office/drawing/2014/main" id="{05AAB04C-1DFA-F170-4A4D-890D55439504}"/>
              </a:ext>
            </a:extLst>
          </p:cNvPr>
          <p:cNvSpPr txBox="1">
            <a:spLocks/>
          </p:cNvSpPr>
          <p:nvPr/>
        </p:nvSpPr>
        <p:spPr>
          <a:xfrm>
            <a:off x="465665" y="1883830"/>
            <a:ext cx="10293627" cy="464714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AU" sz="3200"/>
              <a:t>Some characteristics you may observe in children diagnosed with DeafBlindness:</a:t>
            </a:r>
          </a:p>
          <a:p>
            <a:pPr lvl="2"/>
            <a:r>
              <a:rPr lang="en-AU" sz="3200"/>
              <a:t>Any vision or hearing that they do have is not used consistently</a:t>
            </a:r>
          </a:p>
          <a:p>
            <a:pPr lvl="2"/>
            <a:r>
              <a:rPr lang="en-AU" sz="3200"/>
              <a:t>Self-stimulatory behaviours</a:t>
            </a:r>
          </a:p>
          <a:p>
            <a:pPr lvl="2"/>
            <a:r>
              <a:rPr lang="en-AU" sz="3200"/>
              <a:t>Not reacting or responding to noise/sounds or light or objects</a:t>
            </a:r>
          </a:p>
          <a:p>
            <a:pPr lvl="2"/>
            <a:r>
              <a:rPr lang="en-US" sz="3200"/>
              <a:t>Please see handout - </a:t>
            </a:r>
            <a:r>
              <a:rPr lang="en-AU" sz="3200"/>
              <a:t>Characteristics of DeafBlindness for further information</a:t>
            </a:r>
          </a:p>
          <a:p>
            <a:pPr marL="914400" lvl="2" indent="0">
              <a:buFont typeface="Arial" panose="020B0604020202020204" pitchFamily="34" charset="0"/>
              <a:buNone/>
            </a:pPr>
            <a:endParaRPr lang="en-US" sz="3200" dirty="0"/>
          </a:p>
        </p:txBody>
      </p:sp>
    </p:spTree>
    <p:extLst>
      <p:ext uri="{BB962C8B-B14F-4D97-AF65-F5344CB8AC3E}">
        <p14:creationId xmlns:p14="http://schemas.microsoft.com/office/powerpoint/2010/main" val="19732148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74DB1-F36E-38DE-56F1-A75E60364F71}"/>
              </a:ext>
            </a:extLst>
          </p:cNvPr>
          <p:cNvSpPr txBox="1">
            <a:spLocks/>
          </p:cNvSpPr>
          <p:nvPr/>
        </p:nvSpPr>
        <p:spPr>
          <a:xfrm>
            <a:off x="838200" y="365125"/>
            <a:ext cx="1029362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AU"/>
              <a:t>Early warning signs of hearing loss in Adults when they already have VI</a:t>
            </a:r>
            <a:endParaRPr lang="en-AU" dirty="0"/>
          </a:p>
        </p:txBody>
      </p:sp>
      <p:sp>
        <p:nvSpPr>
          <p:cNvPr id="3" name="Content Placeholder 2">
            <a:extLst>
              <a:ext uri="{FF2B5EF4-FFF2-40B4-BE49-F238E27FC236}">
                <a16:creationId xmlns:a16="http://schemas.microsoft.com/office/drawing/2014/main" id="{55095FA0-01D8-0C98-6C6F-6C1268C47044}"/>
              </a:ext>
            </a:extLst>
          </p:cNvPr>
          <p:cNvSpPr txBox="1">
            <a:spLocks/>
          </p:cNvSpPr>
          <p:nvPr/>
        </p:nvSpPr>
        <p:spPr>
          <a:xfrm>
            <a:off x="753535" y="2215084"/>
            <a:ext cx="10293627"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AU" dirty="0"/>
              <a:t>Two signs that an adult with vision impairment may be experiencing hearing loss:</a:t>
            </a:r>
          </a:p>
          <a:p>
            <a:pPr lvl="1"/>
            <a:r>
              <a:rPr lang="en-AU" sz="2800" dirty="0"/>
              <a:t>Not hearing you when you speak from behind or on one side</a:t>
            </a:r>
          </a:p>
          <a:p>
            <a:pPr lvl="1"/>
            <a:r>
              <a:rPr lang="en-AU" sz="2800" dirty="0"/>
              <a:t>Not hearing environmental noises when on an O&amp;M outside lesson</a:t>
            </a:r>
          </a:p>
          <a:p>
            <a:pPr lvl="1"/>
            <a:r>
              <a:rPr lang="en-US" sz="2800" dirty="0"/>
              <a:t>P</a:t>
            </a:r>
            <a:r>
              <a:rPr lang="en-AU" sz="2800" dirty="0"/>
              <a:t>lease see handout – Early Warning Signs in Adults</a:t>
            </a:r>
          </a:p>
        </p:txBody>
      </p:sp>
    </p:spTree>
    <p:extLst>
      <p:ext uri="{BB962C8B-B14F-4D97-AF65-F5344CB8AC3E}">
        <p14:creationId xmlns:p14="http://schemas.microsoft.com/office/powerpoint/2010/main" val="622520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4164E-E6C5-01AC-78B5-F5F7020D61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7C659C-8F71-BE1C-2859-3067C35DAECA}"/>
              </a:ext>
            </a:extLst>
          </p:cNvPr>
          <p:cNvSpPr txBox="1">
            <a:spLocks/>
          </p:cNvSpPr>
          <p:nvPr/>
        </p:nvSpPr>
        <p:spPr>
          <a:xfrm>
            <a:off x="838200" y="365125"/>
            <a:ext cx="1029362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AU"/>
              <a:t>Assessment and O&amp;M</a:t>
            </a:r>
            <a:endParaRPr lang="en-AU" dirty="0"/>
          </a:p>
        </p:txBody>
      </p:sp>
      <p:sp>
        <p:nvSpPr>
          <p:cNvPr id="3" name="Content Placeholder 2">
            <a:extLst>
              <a:ext uri="{FF2B5EF4-FFF2-40B4-BE49-F238E27FC236}">
                <a16:creationId xmlns:a16="http://schemas.microsoft.com/office/drawing/2014/main" id="{A191697F-44CA-F7C9-E8D6-717D056A7BF9}"/>
              </a:ext>
            </a:extLst>
          </p:cNvPr>
          <p:cNvSpPr txBox="1">
            <a:spLocks/>
          </p:cNvSpPr>
          <p:nvPr/>
        </p:nvSpPr>
        <p:spPr>
          <a:xfrm>
            <a:off x="838200" y="1825625"/>
            <a:ext cx="10293627"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AU" dirty="0"/>
          </a:p>
          <a:p>
            <a:r>
              <a:rPr lang="en-AU" dirty="0"/>
              <a:t>There are a number of assessments available for assessing and evaluating O&amp;M skills.</a:t>
            </a:r>
          </a:p>
          <a:p>
            <a:r>
              <a:rPr lang="en-AU" dirty="0"/>
              <a:t>Some may need to be adapted </a:t>
            </a:r>
          </a:p>
          <a:p>
            <a:r>
              <a:rPr lang="en-AU" dirty="0"/>
              <a:t>Mix and match the various assessments</a:t>
            </a:r>
          </a:p>
          <a:p>
            <a:r>
              <a:rPr lang="en-AU" dirty="0"/>
              <a:t>You may find some hearing and Deafblind assessments in Orientation and Mobility Textbooks</a:t>
            </a:r>
          </a:p>
          <a:p>
            <a:r>
              <a:rPr lang="en-AU" dirty="0"/>
              <a:t>Please see handout – O&amp;M Assessment for list of different assessments and a brief explanation of each</a:t>
            </a:r>
          </a:p>
          <a:p>
            <a:endParaRPr lang="en-AU" dirty="0"/>
          </a:p>
          <a:p>
            <a:endParaRPr lang="en-AU" dirty="0"/>
          </a:p>
          <a:p>
            <a:endParaRPr lang="en-AU" dirty="0"/>
          </a:p>
          <a:p>
            <a:endParaRPr lang="en-AU" dirty="0"/>
          </a:p>
          <a:p>
            <a:endParaRPr lang="en-AU" dirty="0"/>
          </a:p>
        </p:txBody>
      </p:sp>
    </p:spTree>
    <p:extLst>
      <p:ext uri="{BB962C8B-B14F-4D97-AF65-F5344CB8AC3E}">
        <p14:creationId xmlns:p14="http://schemas.microsoft.com/office/powerpoint/2010/main" val="3236539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7FF5F-8C77-3C25-5C11-0D6AE387DF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35B1A0-1BE6-C4E4-D5F0-BC497294F949}"/>
              </a:ext>
            </a:extLst>
          </p:cNvPr>
          <p:cNvSpPr txBox="1">
            <a:spLocks/>
          </p:cNvSpPr>
          <p:nvPr/>
        </p:nvSpPr>
        <p:spPr>
          <a:xfrm>
            <a:off x="838200" y="365125"/>
            <a:ext cx="1029362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AU"/>
              <a:t>Effective Communication</a:t>
            </a:r>
            <a:endParaRPr lang="en-AU" dirty="0"/>
          </a:p>
        </p:txBody>
      </p:sp>
      <p:sp>
        <p:nvSpPr>
          <p:cNvPr id="3" name="Content Placeholder 2">
            <a:extLst>
              <a:ext uri="{FF2B5EF4-FFF2-40B4-BE49-F238E27FC236}">
                <a16:creationId xmlns:a16="http://schemas.microsoft.com/office/drawing/2014/main" id="{118E4C3E-9970-97E0-FAD6-381836D689CE}"/>
              </a:ext>
            </a:extLst>
          </p:cNvPr>
          <p:cNvSpPr txBox="1">
            <a:spLocks/>
          </p:cNvSpPr>
          <p:nvPr/>
        </p:nvSpPr>
        <p:spPr>
          <a:xfrm>
            <a:off x="838200" y="1825625"/>
            <a:ext cx="10293627"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AU" dirty="0"/>
              <a:t>The top 3 things to remember:</a:t>
            </a:r>
          </a:p>
          <a:p>
            <a:r>
              <a:rPr lang="en-AU" dirty="0"/>
              <a:t>Learn the Deafblind person’s preferred method of communication and use it as much as you can (even if using an interpreter)</a:t>
            </a:r>
          </a:p>
          <a:p>
            <a:r>
              <a:rPr lang="en-AU" dirty="0"/>
              <a:t>Speak clearly, a little slower and slightly louder if appropriate (depending on the background noise)</a:t>
            </a:r>
          </a:p>
          <a:p>
            <a:r>
              <a:rPr lang="en-AU" dirty="0"/>
              <a:t>Limit background noise and environment clutter if possible</a:t>
            </a:r>
          </a:p>
          <a:p>
            <a:r>
              <a:rPr lang="en-AU" dirty="0"/>
              <a:t>Please see handout – Communication for further </a:t>
            </a:r>
          </a:p>
          <a:p>
            <a:pPr marL="0" indent="0">
              <a:buFont typeface="Arial" panose="020B0604020202020204" pitchFamily="34" charset="0"/>
              <a:buNone/>
            </a:pPr>
            <a:r>
              <a:rPr lang="en-AU" dirty="0"/>
              <a:t>information</a:t>
            </a:r>
          </a:p>
        </p:txBody>
      </p:sp>
    </p:spTree>
    <p:extLst>
      <p:ext uri="{BB962C8B-B14F-4D97-AF65-F5344CB8AC3E}">
        <p14:creationId xmlns:p14="http://schemas.microsoft.com/office/powerpoint/2010/main" val="37089416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5881D-B729-38FC-9D1F-4FDF2DF07807}"/>
              </a:ext>
            </a:extLst>
          </p:cNvPr>
          <p:cNvSpPr txBox="1">
            <a:spLocks/>
          </p:cNvSpPr>
          <p:nvPr/>
        </p:nvSpPr>
        <p:spPr>
          <a:xfrm>
            <a:off x="838200" y="365125"/>
            <a:ext cx="1029362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AU"/>
              <a:t>Types of Communication</a:t>
            </a:r>
            <a:endParaRPr lang="en-AU" dirty="0"/>
          </a:p>
        </p:txBody>
      </p:sp>
      <p:sp>
        <p:nvSpPr>
          <p:cNvPr id="3" name="Content Placeholder 2">
            <a:extLst>
              <a:ext uri="{FF2B5EF4-FFF2-40B4-BE49-F238E27FC236}">
                <a16:creationId xmlns:a16="http://schemas.microsoft.com/office/drawing/2014/main" id="{89DC5B5B-8118-0F4D-8A33-B391C209AD68}"/>
              </a:ext>
            </a:extLst>
          </p:cNvPr>
          <p:cNvSpPr txBox="1">
            <a:spLocks/>
          </p:cNvSpPr>
          <p:nvPr/>
        </p:nvSpPr>
        <p:spPr>
          <a:xfrm>
            <a:off x="719669" y="1744130"/>
            <a:ext cx="10293627" cy="461909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AU" dirty="0"/>
              <a:t>The most common types of communication someone who is Deafblind might use are:</a:t>
            </a:r>
          </a:p>
          <a:p>
            <a:r>
              <a:rPr lang="en-AU" dirty="0"/>
              <a:t>Sign language –  finger spelling, print on palm, </a:t>
            </a:r>
            <a:r>
              <a:rPr lang="en-AU" dirty="0" err="1"/>
              <a:t>Auslan</a:t>
            </a:r>
            <a:r>
              <a:rPr lang="en-AU" dirty="0"/>
              <a:t>, Signed English</a:t>
            </a:r>
          </a:p>
          <a:p>
            <a:r>
              <a:rPr lang="en-US" dirty="0"/>
              <a:t>W</a:t>
            </a:r>
            <a:r>
              <a:rPr lang="en-AU" dirty="0" err="1"/>
              <a:t>ritten</a:t>
            </a:r>
            <a:r>
              <a:rPr lang="en-AU" dirty="0"/>
              <a:t> form</a:t>
            </a:r>
          </a:p>
          <a:p>
            <a:r>
              <a:rPr lang="en-US" dirty="0"/>
              <a:t>B</a:t>
            </a:r>
            <a:r>
              <a:rPr lang="en-AU" dirty="0" err="1"/>
              <a:t>raille</a:t>
            </a:r>
            <a:endParaRPr lang="en-AU" dirty="0"/>
          </a:p>
          <a:p>
            <a:r>
              <a:rPr lang="en-US" dirty="0"/>
              <a:t>S</a:t>
            </a:r>
            <a:r>
              <a:rPr lang="en-AU" dirty="0" err="1"/>
              <a:t>poken</a:t>
            </a:r>
            <a:r>
              <a:rPr lang="en-AU" dirty="0"/>
              <a:t> language or vocalisations</a:t>
            </a:r>
          </a:p>
          <a:p>
            <a:r>
              <a:rPr lang="en-US" dirty="0"/>
              <a:t>Please see Handout – Communication for further </a:t>
            </a:r>
          </a:p>
          <a:p>
            <a:pPr marL="0" indent="0">
              <a:buFont typeface="Arial" panose="020B0604020202020204" pitchFamily="34" charset="0"/>
              <a:buNone/>
            </a:pPr>
            <a:r>
              <a:rPr lang="en-US" dirty="0"/>
              <a:t>information</a:t>
            </a:r>
            <a:endParaRPr lang="en-AU" dirty="0"/>
          </a:p>
        </p:txBody>
      </p:sp>
    </p:spTree>
    <p:extLst>
      <p:ext uri="{BB962C8B-B14F-4D97-AF65-F5344CB8AC3E}">
        <p14:creationId xmlns:p14="http://schemas.microsoft.com/office/powerpoint/2010/main" val="3967478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61025F-49F2-4F8A-C485-CBC2FC39E7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71D81B-9A6E-CA71-2DF9-780EBC79BB5A}"/>
              </a:ext>
            </a:extLst>
          </p:cNvPr>
          <p:cNvSpPr txBox="1">
            <a:spLocks/>
          </p:cNvSpPr>
          <p:nvPr/>
        </p:nvSpPr>
        <p:spPr>
          <a:xfrm>
            <a:off x="838200" y="365125"/>
            <a:ext cx="1029362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AU" dirty="0"/>
              <a:t>Types of hearing aids</a:t>
            </a:r>
          </a:p>
        </p:txBody>
      </p:sp>
      <p:sp>
        <p:nvSpPr>
          <p:cNvPr id="3" name="Content Placeholder 2">
            <a:extLst>
              <a:ext uri="{FF2B5EF4-FFF2-40B4-BE49-F238E27FC236}">
                <a16:creationId xmlns:a16="http://schemas.microsoft.com/office/drawing/2014/main" id="{7F34291A-D2B6-9072-5FD2-118D714009B7}"/>
              </a:ext>
            </a:extLst>
          </p:cNvPr>
          <p:cNvSpPr txBox="1">
            <a:spLocks/>
          </p:cNvSpPr>
          <p:nvPr/>
        </p:nvSpPr>
        <p:spPr>
          <a:xfrm>
            <a:off x="719669" y="1228165"/>
            <a:ext cx="10293627" cy="5414682"/>
          </a:xfrm>
          <a:prstGeom prst="rect">
            <a:avLst/>
          </a:prstGeom>
        </p:spPr>
        <p:txBody>
          <a:bodyPr>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sz="3400" dirty="0">
                <a:latin typeface="Arial" panose="020B0604020202020204" pitchFamily="34" charset="0"/>
                <a:cs typeface="Arial" panose="020B0604020202020204" pitchFamily="34" charset="0"/>
              </a:rPr>
              <a:t>There are </a:t>
            </a:r>
            <a:r>
              <a:rPr lang="en-US" sz="3400" b="1" dirty="0">
                <a:effectLst/>
                <a:latin typeface="Arial" panose="020B0604020202020204" pitchFamily="34" charset="0"/>
                <a:cs typeface="Arial" panose="020B0604020202020204" pitchFamily="34" charset="0"/>
              </a:rPr>
              <a:t>five main types of hearing aids</a:t>
            </a:r>
            <a:r>
              <a:rPr lang="en-US" sz="3400" dirty="0">
                <a:latin typeface="Arial" panose="020B0604020202020204" pitchFamily="34" charset="0"/>
                <a:cs typeface="Arial" panose="020B0604020202020204" pitchFamily="34" charset="0"/>
              </a:rPr>
              <a:t>:</a:t>
            </a:r>
          </a:p>
          <a:p>
            <a:pPr>
              <a:lnSpc>
                <a:spcPct val="100000"/>
              </a:lnSpc>
              <a:buFont typeface="Arial" panose="020B0604020202020204" pitchFamily="34" charset="0"/>
              <a:buChar char="•"/>
            </a:pPr>
            <a:r>
              <a:rPr lang="en-US" sz="3400" b="1" u="none" strike="noStrike" dirty="0">
                <a:effectLst/>
                <a:latin typeface="Arial" panose="020B0604020202020204" pitchFamily="34" charset="0"/>
                <a:cs typeface="Arial" panose="020B0604020202020204" pitchFamily="34" charset="0"/>
              </a:rPr>
              <a:t>Behind-the-Ear (BTE)</a:t>
            </a:r>
            <a:r>
              <a:rPr lang="en-US" sz="3400" u="none" strike="noStrike" dirty="0">
                <a:effectLst/>
                <a:latin typeface="Arial" panose="020B0604020202020204" pitchFamily="34" charset="0"/>
                <a:cs typeface="Arial" panose="020B0604020202020204" pitchFamily="34" charset="0"/>
              </a:rPr>
              <a:t>: These devices sit behind the ear and are suitable for a wide range of hearing loss. </a:t>
            </a:r>
            <a:endParaRPr lang="en-US" sz="3400" b="0" u="sng" dirty="0">
              <a:solidFill>
                <a:srgbClr val="463100"/>
              </a:solidFill>
              <a:effectLst/>
              <a:latin typeface="Arial" panose="020B0604020202020204" pitchFamily="34" charset="0"/>
              <a:cs typeface="Arial" panose="020B0604020202020204" pitchFamily="34" charset="0"/>
            </a:endParaRPr>
          </a:p>
          <a:p>
            <a:pPr>
              <a:lnSpc>
                <a:spcPct val="100000"/>
              </a:lnSpc>
              <a:buFont typeface="Arial" panose="020B0604020202020204" pitchFamily="34" charset="0"/>
              <a:buChar char="•"/>
            </a:pPr>
            <a:r>
              <a:rPr lang="en-US" sz="3400" b="1" u="none" strike="noStrike" dirty="0">
                <a:effectLst/>
                <a:latin typeface="Arial" panose="020B0604020202020204" pitchFamily="34" charset="0"/>
                <a:cs typeface="Arial" panose="020B0604020202020204" pitchFamily="34" charset="0"/>
              </a:rPr>
              <a:t>In-the-Ear (ITE)</a:t>
            </a:r>
            <a:r>
              <a:rPr lang="en-US" sz="3400" u="none" strike="noStrike" dirty="0">
                <a:effectLst/>
                <a:latin typeface="Arial" panose="020B0604020202020204" pitchFamily="34" charset="0"/>
                <a:cs typeface="Arial" panose="020B0604020202020204" pitchFamily="34" charset="0"/>
              </a:rPr>
              <a:t>: These are custom-made to fit in the outer ear and are used for mild to severe hearing loss. </a:t>
            </a:r>
            <a:endParaRPr lang="en-US" sz="3400" b="0" u="sng" dirty="0">
              <a:solidFill>
                <a:srgbClr val="463100"/>
              </a:solidFill>
              <a:effectLst/>
              <a:latin typeface="Arial" panose="020B0604020202020204" pitchFamily="34" charset="0"/>
              <a:cs typeface="Arial" panose="020B0604020202020204" pitchFamily="34" charset="0"/>
            </a:endParaRPr>
          </a:p>
          <a:p>
            <a:pPr>
              <a:lnSpc>
                <a:spcPct val="100000"/>
              </a:lnSpc>
              <a:buFont typeface="Arial" panose="020B0604020202020204" pitchFamily="34" charset="0"/>
              <a:buChar char="•"/>
            </a:pPr>
            <a:r>
              <a:rPr lang="en-US" sz="3400" b="1" u="none" strike="noStrike" dirty="0">
                <a:effectLst/>
                <a:latin typeface="Arial" panose="020B0604020202020204" pitchFamily="34" charset="0"/>
                <a:cs typeface="Arial" panose="020B0604020202020204" pitchFamily="34" charset="0"/>
              </a:rPr>
              <a:t>Receiver-in-Canal (RIC)</a:t>
            </a:r>
            <a:r>
              <a:rPr lang="en-US" sz="3400" u="none" strike="noStrike" dirty="0">
                <a:effectLst/>
                <a:latin typeface="Arial" panose="020B0604020202020204" pitchFamily="34" charset="0"/>
                <a:cs typeface="Arial" panose="020B0604020202020204" pitchFamily="34" charset="0"/>
              </a:rPr>
              <a:t>: Similar to BTE, but the receiver is placed in the ear canal, making it less visible. </a:t>
            </a:r>
            <a:endParaRPr lang="en-US" sz="3400" b="0" u="sng" dirty="0">
              <a:solidFill>
                <a:srgbClr val="463100"/>
              </a:solidFill>
              <a:effectLst/>
              <a:latin typeface="Arial" panose="020B0604020202020204" pitchFamily="34" charset="0"/>
              <a:cs typeface="Arial" panose="020B0604020202020204" pitchFamily="34" charset="0"/>
            </a:endParaRPr>
          </a:p>
          <a:p>
            <a:pPr>
              <a:lnSpc>
                <a:spcPct val="100000"/>
              </a:lnSpc>
              <a:buFont typeface="Arial" panose="020B0604020202020204" pitchFamily="34" charset="0"/>
              <a:buChar char="•"/>
            </a:pPr>
            <a:r>
              <a:rPr lang="en-US" sz="3400" b="1" u="none" strike="noStrike" dirty="0">
                <a:effectLst/>
                <a:latin typeface="Arial" panose="020B0604020202020204" pitchFamily="34" charset="0"/>
                <a:cs typeface="Arial" panose="020B0604020202020204" pitchFamily="34" charset="0"/>
              </a:rPr>
              <a:t>In-the-Canal (ITC)</a:t>
            </a:r>
            <a:r>
              <a:rPr lang="en-US" sz="3400" u="none" strike="noStrike" dirty="0">
                <a:effectLst/>
                <a:latin typeface="Arial" panose="020B0604020202020204" pitchFamily="34" charset="0"/>
                <a:cs typeface="Arial" panose="020B0604020202020204" pitchFamily="34" charset="0"/>
              </a:rPr>
              <a:t>: These are smaller and fit partially in the ear canal, suitable for mild to moderate hearing loss. </a:t>
            </a:r>
            <a:endParaRPr lang="en-US" sz="3400" b="0" u="sng" dirty="0">
              <a:solidFill>
                <a:srgbClr val="463100"/>
              </a:solidFill>
              <a:effectLst/>
              <a:latin typeface="Arial" panose="020B0604020202020204" pitchFamily="34" charset="0"/>
              <a:cs typeface="Arial" panose="020B0604020202020204" pitchFamily="34" charset="0"/>
            </a:endParaRPr>
          </a:p>
          <a:p>
            <a:pPr>
              <a:lnSpc>
                <a:spcPct val="100000"/>
              </a:lnSpc>
              <a:buFont typeface="Arial" panose="020B0604020202020204" pitchFamily="34" charset="0"/>
              <a:buChar char="•"/>
            </a:pPr>
            <a:r>
              <a:rPr lang="en-US" sz="3400" b="1" u="none" strike="noStrike" dirty="0">
                <a:effectLst/>
                <a:latin typeface="Arial" panose="020B0604020202020204" pitchFamily="34" charset="0"/>
                <a:cs typeface="Arial" panose="020B0604020202020204" pitchFamily="34" charset="0"/>
              </a:rPr>
              <a:t>CROS/</a:t>
            </a:r>
            <a:r>
              <a:rPr lang="en-US" sz="3400" b="1" u="none" strike="noStrike" dirty="0" err="1">
                <a:effectLst/>
                <a:latin typeface="Arial" panose="020B0604020202020204" pitchFamily="34" charset="0"/>
                <a:cs typeface="Arial" panose="020B0604020202020204" pitchFamily="34" charset="0"/>
              </a:rPr>
              <a:t>BiCROS</a:t>
            </a:r>
            <a:r>
              <a:rPr lang="en-US" sz="3400" u="none" strike="noStrike" dirty="0">
                <a:effectLst/>
                <a:latin typeface="Arial" panose="020B0604020202020204" pitchFamily="34" charset="0"/>
                <a:cs typeface="Arial" panose="020B0604020202020204" pitchFamily="34" charset="0"/>
              </a:rPr>
              <a:t>: These are designed for individuals with single-sided deafness, transmitting sound from the non-hearing ear to the hearing ear. </a:t>
            </a:r>
            <a:endParaRPr lang="en-US" sz="3400" b="0" u="sng" dirty="0">
              <a:solidFill>
                <a:srgbClr val="463100"/>
              </a:solidFill>
              <a:effectLst/>
              <a:latin typeface="Arial" panose="020B0604020202020204" pitchFamily="34" charset="0"/>
              <a:cs typeface="Arial" panose="020B0604020202020204" pitchFamily="34" charset="0"/>
            </a:endParaRPr>
          </a:p>
          <a:p>
            <a:pPr marL="0" indent="0" algn="l">
              <a:lnSpc>
                <a:spcPct val="100000"/>
              </a:lnSpc>
              <a:buNone/>
            </a:pPr>
            <a:endParaRPr lang="en-US" sz="3400" u="none" strike="noStrike" dirty="0">
              <a:effectLst/>
              <a:latin typeface="Arial" panose="020B0604020202020204" pitchFamily="34" charset="0"/>
              <a:cs typeface="Arial" panose="020B0604020202020204" pitchFamily="34" charset="0"/>
            </a:endParaRPr>
          </a:p>
          <a:p>
            <a:pPr marL="0" indent="0" algn="l">
              <a:lnSpc>
                <a:spcPct val="100000"/>
              </a:lnSpc>
              <a:buNone/>
            </a:pPr>
            <a:r>
              <a:rPr lang="en-US" sz="3800" u="none" strike="noStrike" dirty="0">
                <a:effectLst/>
                <a:latin typeface="Arial" panose="020B0604020202020204" pitchFamily="34" charset="0"/>
                <a:cs typeface="Arial" panose="020B0604020202020204" pitchFamily="34" charset="0"/>
              </a:rPr>
              <a:t>These types vary in size, placement, and the degree of hearing loss they address. 	</a:t>
            </a:r>
          </a:p>
          <a:p>
            <a:pPr marL="0" indent="0" algn="l">
              <a:lnSpc>
                <a:spcPct val="100000"/>
              </a:lnSpc>
              <a:buNone/>
            </a:pPr>
            <a:r>
              <a:rPr lang="en-US" sz="3800" u="none" strike="noStrike" dirty="0">
                <a:effectLst/>
                <a:latin typeface="Arial" panose="020B0604020202020204" pitchFamily="34" charset="0"/>
                <a:cs typeface="Arial" panose="020B0604020202020204" pitchFamily="34" charset="0"/>
              </a:rPr>
              <a:t>Please see handout for further information</a:t>
            </a:r>
          </a:p>
          <a:p>
            <a:pPr marL="0" indent="0" algn="l">
              <a:lnSpc>
                <a:spcPct val="100000"/>
              </a:lnSpc>
              <a:buNone/>
            </a:pPr>
            <a:r>
              <a:rPr lang="en-US" sz="3400" dirty="0">
                <a:latin typeface="Arial" panose="020B0604020202020204" pitchFamily="34" charset="0"/>
                <a:cs typeface="Arial" panose="020B0604020202020204" pitchFamily="34" charset="0"/>
              </a:rPr>
              <a:t>			</a:t>
            </a:r>
            <a:r>
              <a:rPr lang="en-US" sz="3400" u="none" strike="noStrike" dirty="0">
                <a:effectLst/>
                <a:latin typeface="Arial" panose="020B0604020202020204" pitchFamily="34" charset="0"/>
                <a:cs typeface="Arial" panose="020B0604020202020204" pitchFamily="34" charset="0"/>
              </a:rPr>
              <a:t>			</a:t>
            </a:r>
            <a:r>
              <a:rPr lang="en-US" sz="2300" u="none" strike="noStrike" dirty="0">
                <a:effectLst/>
                <a:latin typeface="Arial" panose="020B0604020202020204" pitchFamily="34" charset="0"/>
                <a:cs typeface="Arial" panose="020B0604020202020204" pitchFamily="34" charset="0"/>
              </a:rPr>
              <a:t>Taken from </a:t>
            </a:r>
            <a:r>
              <a:rPr lang="en-US" sz="2300" u="none" strike="noStrike" dirty="0">
                <a:effectLst/>
                <a:latin typeface="Arial" panose="020B0604020202020204" pitchFamily="34" charset="0"/>
                <a:cs typeface="Arial" panose="020B0604020202020204" pitchFamily="34" charset="0"/>
                <a:hlinkClick r:id="rId3"/>
              </a:rPr>
              <a:t>Types of Hearing aids Google Search</a:t>
            </a:r>
            <a:endParaRPr lang="en-US" sz="2300" b="0" i="0" u="sng" dirty="0">
              <a:solidFill>
                <a:srgbClr val="463100"/>
              </a:solidFill>
              <a:effectLst/>
              <a:latin typeface="Arial" panose="020B0604020202020204" pitchFamily="34" charset="0"/>
              <a:cs typeface="Arial" panose="020B0604020202020204" pitchFamily="34" charset="0"/>
            </a:endParaRPr>
          </a:p>
          <a:p>
            <a:pPr>
              <a:buNone/>
            </a:pPr>
            <a:endParaRPr lang="en-AU" dirty="0"/>
          </a:p>
        </p:txBody>
      </p:sp>
    </p:spTree>
    <p:extLst>
      <p:ext uri="{BB962C8B-B14F-4D97-AF65-F5344CB8AC3E}">
        <p14:creationId xmlns:p14="http://schemas.microsoft.com/office/powerpoint/2010/main" val="1750309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0AF86B4-190A-4A6B-E005-2D6A241BC5D7}"/>
              </a:ext>
            </a:extLst>
          </p:cNvPr>
          <p:cNvSpPr txBox="1"/>
          <p:nvPr/>
        </p:nvSpPr>
        <p:spPr>
          <a:xfrm>
            <a:off x="507369" y="1768829"/>
            <a:ext cx="11442584" cy="4016484"/>
          </a:xfrm>
          <a:prstGeom prst="rect">
            <a:avLst/>
          </a:prstGeom>
          <a:noFill/>
        </p:spPr>
        <p:txBody>
          <a:bodyPr wrap="square">
            <a:spAutoFit/>
          </a:bodyPr>
          <a:lstStyle/>
          <a:p>
            <a:pPr algn="l">
              <a:spcAft>
                <a:spcPts val="600"/>
              </a:spcAft>
              <a:buFont typeface="Arial" panose="020B0604020202020204" pitchFamily="34" charset="0"/>
              <a:buChar char="•"/>
            </a:pPr>
            <a:r>
              <a:rPr lang="en-US" sz="4000" b="0" i="0" dirty="0">
                <a:solidFill>
                  <a:srgbClr val="242424"/>
                </a:solidFill>
                <a:effectLst/>
                <a:latin typeface="Arial" panose="020B0604020202020204" pitchFamily="34" charset="0"/>
              </a:rPr>
              <a:t>Definitions, types, and characteristics of DeafBlindness</a:t>
            </a:r>
          </a:p>
          <a:p>
            <a:pPr algn="l">
              <a:spcAft>
                <a:spcPts val="600"/>
              </a:spcAft>
              <a:buFont typeface="Arial" panose="020B0604020202020204" pitchFamily="34" charset="0"/>
              <a:buChar char="•"/>
            </a:pPr>
            <a:r>
              <a:rPr lang="en-US" sz="4000" b="0" i="0" dirty="0">
                <a:solidFill>
                  <a:srgbClr val="242424"/>
                </a:solidFill>
                <a:effectLst/>
                <a:latin typeface="Arial" panose="020B0604020202020204" pitchFamily="34" charset="0"/>
              </a:rPr>
              <a:t>General communication strategies</a:t>
            </a:r>
          </a:p>
          <a:p>
            <a:pPr algn="l">
              <a:spcAft>
                <a:spcPts val="600"/>
              </a:spcAft>
              <a:buFont typeface="Arial" panose="020B0604020202020204" pitchFamily="34" charset="0"/>
              <a:buChar char="•"/>
            </a:pPr>
            <a:r>
              <a:rPr lang="en-US" sz="4000" b="0" i="0" dirty="0">
                <a:solidFill>
                  <a:srgbClr val="242424"/>
                </a:solidFill>
                <a:effectLst/>
                <a:latin typeface="Arial" panose="020B0604020202020204" pitchFamily="34" charset="0"/>
              </a:rPr>
              <a:t>Functional insights into hearing aids</a:t>
            </a:r>
          </a:p>
          <a:p>
            <a:pPr algn="l">
              <a:spcAft>
                <a:spcPts val="600"/>
              </a:spcAft>
              <a:buFont typeface="Arial" panose="020B0604020202020204" pitchFamily="34" charset="0"/>
              <a:buChar char="•"/>
            </a:pPr>
            <a:r>
              <a:rPr lang="en-US" sz="4000" b="0" i="0" dirty="0">
                <a:solidFill>
                  <a:srgbClr val="242424"/>
                </a:solidFill>
                <a:effectLst/>
                <a:latin typeface="Arial" panose="020B0604020202020204" pitchFamily="34" charset="0"/>
              </a:rPr>
              <a:t>Assessment tools for assessing </a:t>
            </a:r>
            <a:r>
              <a:rPr lang="en-US" sz="4000" b="0" i="0" dirty="0" err="1">
                <a:solidFill>
                  <a:srgbClr val="242424"/>
                </a:solidFill>
                <a:effectLst/>
                <a:latin typeface="Arial" panose="020B0604020202020204" pitchFamily="34" charset="0"/>
              </a:rPr>
              <a:t>Deafblindness</a:t>
            </a:r>
            <a:r>
              <a:rPr lang="en-US" sz="4000" dirty="0">
                <a:solidFill>
                  <a:srgbClr val="242424"/>
                </a:solidFill>
                <a:latin typeface="Arial" panose="020B0604020202020204" pitchFamily="34" charset="0"/>
              </a:rPr>
              <a:t> or identifying</a:t>
            </a:r>
            <a:r>
              <a:rPr lang="en-US" sz="4000" b="0" i="0" dirty="0">
                <a:solidFill>
                  <a:srgbClr val="242424"/>
                </a:solidFill>
                <a:effectLst/>
                <a:latin typeface="Arial" panose="020B0604020202020204" pitchFamily="34" charset="0"/>
              </a:rPr>
              <a:t> and hearing during O&amp;M sessions</a:t>
            </a:r>
          </a:p>
        </p:txBody>
      </p:sp>
      <p:sp>
        <p:nvSpPr>
          <p:cNvPr id="6" name="Title 1">
            <a:extLst>
              <a:ext uri="{FF2B5EF4-FFF2-40B4-BE49-F238E27FC236}">
                <a16:creationId xmlns:a16="http://schemas.microsoft.com/office/drawing/2014/main" id="{F264399A-E9BB-FCDF-18A7-EA294E6815A8}"/>
              </a:ext>
            </a:extLst>
          </p:cNvPr>
          <p:cNvSpPr txBox="1">
            <a:spLocks/>
          </p:cNvSpPr>
          <p:nvPr/>
        </p:nvSpPr>
        <p:spPr>
          <a:xfrm>
            <a:off x="838200" y="365125"/>
            <a:ext cx="1029362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Presentation overview</a:t>
            </a:r>
            <a:endParaRPr lang="es-ES" dirty="0"/>
          </a:p>
        </p:txBody>
      </p:sp>
    </p:spTree>
    <p:extLst>
      <p:ext uri="{BB962C8B-B14F-4D97-AF65-F5344CB8AC3E}">
        <p14:creationId xmlns:p14="http://schemas.microsoft.com/office/powerpoint/2010/main" val="7018663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18D113-8980-893C-841A-1CD1CC0448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2348A2-91DE-E68E-F9CA-1B054CD27BF3}"/>
              </a:ext>
            </a:extLst>
          </p:cNvPr>
          <p:cNvSpPr txBox="1">
            <a:spLocks/>
          </p:cNvSpPr>
          <p:nvPr/>
        </p:nvSpPr>
        <p:spPr>
          <a:xfrm>
            <a:off x="838200" y="365125"/>
            <a:ext cx="1029362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AU" dirty="0"/>
              <a:t>Hearing Aids vs Cochlear Implants</a:t>
            </a:r>
          </a:p>
        </p:txBody>
      </p:sp>
      <p:sp>
        <p:nvSpPr>
          <p:cNvPr id="3" name="Content Placeholder 2">
            <a:extLst>
              <a:ext uri="{FF2B5EF4-FFF2-40B4-BE49-F238E27FC236}">
                <a16:creationId xmlns:a16="http://schemas.microsoft.com/office/drawing/2014/main" id="{FA89B1EB-89B3-84C8-25A7-D6B58F6FE00D}"/>
              </a:ext>
            </a:extLst>
          </p:cNvPr>
          <p:cNvSpPr txBox="1">
            <a:spLocks/>
          </p:cNvSpPr>
          <p:nvPr/>
        </p:nvSpPr>
        <p:spPr>
          <a:xfrm>
            <a:off x="719669" y="1145309"/>
            <a:ext cx="10293627" cy="5497538"/>
          </a:xfrm>
          <a:prstGeom prst="rect">
            <a:avLst/>
          </a:prstGeom>
        </p:spPr>
        <p:txBody>
          <a:bodyP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sz="3400" u="none" strike="noStrike" dirty="0">
                <a:effectLst/>
                <a:latin typeface="Arial" panose="020B0604020202020204" pitchFamily="34" charset="0"/>
                <a:cs typeface="Arial" panose="020B0604020202020204" pitchFamily="34" charset="0"/>
              </a:rPr>
              <a:t>Functionality: Hearing aids amplify sound for individuals with mild to moderate hearing loss, while cochlear implants bypass damaged parts of the ear and directly stimulate the auditory nerve, making them suitable for those with severe to profound hearing loss. </a:t>
            </a:r>
          </a:p>
          <a:p>
            <a:pPr>
              <a:buNone/>
            </a:pPr>
            <a:r>
              <a:rPr lang="en-US" sz="3400" u="none" strike="noStrike" dirty="0">
                <a:effectLst/>
                <a:latin typeface="Arial" panose="020B0604020202020204" pitchFamily="34" charset="0"/>
                <a:cs typeface="Arial" panose="020B0604020202020204" pitchFamily="34" charset="0"/>
              </a:rPr>
              <a:t>Surgery Requirement: Hearing aids are non-invasive and do not require surgery, whereas cochlear implants involve surgical implantation. </a:t>
            </a:r>
          </a:p>
          <a:p>
            <a:pPr>
              <a:buNone/>
            </a:pPr>
            <a:r>
              <a:rPr lang="en-US" sz="3400" u="none" strike="noStrike" dirty="0">
                <a:effectLst/>
                <a:latin typeface="Arial" panose="020B0604020202020204" pitchFamily="34" charset="0"/>
                <a:cs typeface="Arial" panose="020B0604020202020204" pitchFamily="34" charset="0"/>
              </a:rPr>
              <a:t>Cost: Hearing aids typically cost around $2,000 per device and may not be covered by insurance, while cochlear implants can be significantly more expensive, but they are often covered by insurance due to their surgical nature. </a:t>
            </a:r>
          </a:p>
          <a:p>
            <a:pPr>
              <a:buNone/>
            </a:pPr>
            <a:r>
              <a:rPr lang="en-US" sz="3400" u="none" strike="noStrike" dirty="0">
                <a:effectLst/>
                <a:latin typeface="Arial" panose="020B0604020202020204" pitchFamily="34" charset="0"/>
                <a:cs typeface="Arial" panose="020B0604020202020204" pitchFamily="34" charset="0"/>
              </a:rPr>
              <a:t>Suitability: Hearing aids are best for individuals with residual hearing and good speech understanding, while cochlear implants are recommended for those with limited or no benefit from hearing aids. </a:t>
            </a:r>
          </a:p>
          <a:p>
            <a:pPr>
              <a:buNone/>
            </a:pPr>
            <a:r>
              <a:rPr lang="en-US" sz="3400" u="none" strike="noStrike" dirty="0">
                <a:effectLst/>
                <a:latin typeface="Arial" panose="020B0604020202020204" pitchFamily="34" charset="0"/>
                <a:cs typeface="Arial" panose="020B0604020202020204" pitchFamily="34" charset="0"/>
              </a:rPr>
              <a:t>Maintenance: Hearing aids require regular battery changes and maintenance, while cochlear implants need occasional checks and programming adjustments by a professional. </a:t>
            </a:r>
          </a:p>
          <a:p>
            <a:pPr>
              <a:buNone/>
            </a:pPr>
            <a:r>
              <a:rPr lang="en-US" sz="3400" u="none" strike="noStrike" dirty="0">
                <a:effectLst/>
                <a:latin typeface="Arial" panose="020B0604020202020204" pitchFamily="34" charset="0"/>
                <a:cs typeface="Arial" panose="020B0604020202020204" pitchFamily="34" charset="0"/>
              </a:rPr>
              <a:t>				</a:t>
            </a:r>
            <a:r>
              <a:rPr lang="en-US" sz="2300" u="none" strike="noStrike" dirty="0">
                <a:effectLst/>
                <a:latin typeface="Arial" panose="020B0604020202020204" pitchFamily="34" charset="0"/>
                <a:cs typeface="Arial" panose="020B0604020202020204" pitchFamily="34" charset="0"/>
              </a:rPr>
              <a:t>Taken from </a:t>
            </a:r>
            <a:r>
              <a:rPr lang="en-US" sz="2300" u="none" strike="noStrike" dirty="0">
                <a:effectLst/>
                <a:latin typeface="Arial" panose="020B0604020202020204" pitchFamily="34" charset="0"/>
                <a:cs typeface="Arial" panose="020B0604020202020204" pitchFamily="34" charset="0"/>
                <a:hlinkClick r:id="rId3"/>
              </a:rPr>
              <a:t>Hearing Aids vs Cochlear Implants Google Search</a:t>
            </a:r>
            <a:endParaRPr lang="en-US" sz="2300" b="0" i="0" u="sng" dirty="0">
              <a:solidFill>
                <a:srgbClr val="463100"/>
              </a:solidFill>
              <a:effectLst/>
              <a:latin typeface="Arial" panose="020B0604020202020204" pitchFamily="34" charset="0"/>
              <a:cs typeface="Arial" panose="020B0604020202020204" pitchFamily="34" charset="0"/>
            </a:endParaRPr>
          </a:p>
          <a:p>
            <a:pPr>
              <a:buNone/>
            </a:pPr>
            <a:endParaRPr lang="en-AU" dirty="0"/>
          </a:p>
        </p:txBody>
      </p:sp>
    </p:spTree>
    <p:extLst>
      <p:ext uri="{BB962C8B-B14F-4D97-AF65-F5344CB8AC3E}">
        <p14:creationId xmlns:p14="http://schemas.microsoft.com/office/powerpoint/2010/main" val="916941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6B1D5-AF9F-F7B7-7F08-71F8104C3F78}"/>
              </a:ext>
            </a:extLst>
          </p:cNvPr>
          <p:cNvSpPr txBox="1">
            <a:spLocks/>
          </p:cNvSpPr>
          <p:nvPr/>
        </p:nvSpPr>
        <p:spPr>
          <a:xfrm>
            <a:off x="838200" y="365125"/>
            <a:ext cx="1029362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AU"/>
              <a:t>References</a:t>
            </a:r>
            <a:endParaRPr lang="en-AU" dirty="0"/>
          </a:p>
        </p:txBody>
      </p:sp>
      <p:sp>
        <p:nvSpPr>
          <p:cNvPr id="3" name="Content Placeholder 2">
            <a:extLst>
              <a:ext uri="{FF2B5EF4-FFF2-40B4-BE49-F238E27FC236}">
                <a16:creationId xmlns:a16="http://schemas.microsoft.com/office/drawing/2014/main" id="{D5DA2685-B859-F8B7-1971-13099712004C}"/>
              </a:ext>
            </a:extLst>
          </p:cNvPr>
          <p:cNvSpPr txBox="1">
            <a:spLocks/>
          </p:cNvSpPr>
          <p:nvPr/>
        </p:nvSpPr>
        <p:spPr>
          <a:xfrm>
            <a:off x="516466" y="1714500"/>
            <a:ext cx="10293627"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dirty="0"/>
              <a:t>There are too many references to list here.  Please see separate page of References</a:t>
            </a:r>
          </a:p>
          <a:p>
            <a:r>
              <a:rPr lang="en-AU" dirty="0"/>
              <a:t>Some of the references used are quite old but still relevant. Therefore, you will notice a broad date range in the references. Over the years there have not been a lot of new texts written on the subject of DeafBlindness but there is lots of anecdotal evidence if you speak to practitioners.  Some of these references are out of print but you may have access to them if you decide to join an organisation rather than go out on your own.</a:t>
            </a:r>
          </a:p>
          <a:p>
            <a:endParaRPr lang="en-AU" dirty="0"/>
          </a:p>
        </p:txBody>
      </p:sp>
    </p:spTree>
    <p:extLst>
      <p:ext uri="{BB962C8B-B14F-4D97-AF65-F5344CB8AC3E}">
        <p14:creationId xmlns:p14="http://schemas.microsoft.com/office/powerpoint/2010/main" val="490557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58895-5EC4-C8F8-DCDB-6332DB69CC39}"/>
              </a:ext>
            </a:extLst>
          </p:cNvPr>
          <p:cNvSpPr txBox="1">
            <a:spLocks/>
          </p:cNvSpPr>
          <p:nvPr/>
        </p:nvSpPr>
        <p:spPr>
          <a:xfrm>
            <a:off x="838200" y="365125"/>
            <a:ext cx="1029362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t>Final quote</a:t>
            </a:r>
            <a:endParaRPr lang="es-ES" dirty="0"/>
          </a:p>
        </p:txBody>
      </p:sp>
      <p:sp>
        <p:nvSpPr>
          <p:cNvPr id="3" name="Content Placeholder 2">
            <a:extLst>
              <a:ext uri="{FF2B5EF4-FFF2-40B4-BE49-F238E27FC236}">
                <a16:creationId xmlns:a16="http://schemas.microsoft.com/office/drawing/2014/main" id="{18BE1C68-62F7-3BE9-62BB-5F662AA829F1}"/>
              </a:ext>
            </a:extLst>
          </p:cNvPr>
          <p:cNvSpPr txBox="1">
            <a:spLocks/>
          </p:cNvSpPr>
          <p:nvPr/>
        </p:nvSpPr>
        <p:spPr>
          <a:xfrm>
            <a:off x="838200" y="1825625"/>
            <a:ext cx="10293627"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US" sz="4500"/>
          </a:p>
          <a:p>
            <a:pPr marL="0" indent="0" algn="ctr">
              <a:buFont typeface="Arial" panose="020B0604020202020204" pitchFamily="34" charset="0"/>
              <a:buNone/>
            </a:pPr>
            <a:r>
              <a:rPr lang="en-US" sz="4500"/>
              <a:t>People who are deafblind</a:t>
            </a:r>
            <a:br>
              <a:rPr lang="en-US" sz="4500"/>
            </a:br>
            <a:r>
              <a:rPr lang="en-US" sz="4500"/>
              <a:t>CAN and DO achieve,</a:t>
            </a:r>
            <a:br>
              <a:rPr lang="en-US" sz="4500"/>
            </a:br>
            <a:r>
              <a:rPr lang="en-US" sz="4500"/>
              <a:t>given effective supports</a:t>
            </a:r>
            <a:br>
              <a:rPr lang="en-US" sz="4500"/>
            </a:br>
            <a:r>
              <a:rPr lang="en-US" sz="4500"/>
              <a:t>and services.</a:t>
            </a:r>
          </a:p>
          <a:p>
            <a:pPr marL="1371600" lvl="3" indent="0" algn="ctr">
              <a:buFont typeface="Arial" panose="020B0604020202020204" pitchFamily="34" charset="0"/>
              <a:buNone/>
            </a:pPr>
            <a:r>
              <a:rPr lang="en-US" sz="2000"/>
              <a:t>			Deafblind Australia Website.</a:t>
            </a:r>
            <a:endParaRPr lang="es-ES" sz="2000" dirty="0"/>
          </a:p>
        </p:txBody>
      </p:sp>
    </p:spTree>
    <p:extLst>
      <p:ext uri="{BB962C8B-B14F-4D97-AF65-F5344CB8AC3E}">
        <p14:creationId xmlns:p14="http://schemas.microsoft.com/office/powerpoint/2010/main" val="17757491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7D8B6E-3E91-380A-1AE6-17D07F073C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18D352-8A21-86B0-6EB9-58A1220A84E9}"/>
              </a:ext>
            </a:extLst>
          </p:cNvPr>
          <p:cNvSpPr txBox="1">
            <a:spLocks/>
          </p:cNvSpPr>
          <p:nvPr/>
        </p:nvSpPr>
        <p:spPr>
          <a:xfrm>
            <a:off x="838200" y="365125"/>
            <a:ext cx="1029362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Next time – talking about </a:t>
            </a:r>
            <a:r>
              <a:rPr lang="en-US" dirty="0" err="1"/>
              <a:t>DeafBlindness</a:t>
            </a:r>
            <a:endParaRPr lang="es-ES" dirty="0"/>
          </a:p>
        </p:txBody>
      </p:sp>
      <p:sp>
        <p:nvSpPr>
          <p:cNvPr id="3" name="Content Placeholder 2">
            <a:extLst>
              <a:ext uri="{FF2B5EF4-FFF2-40B4-BE49-F238E27FC236}">
                <a16:creationId xmlns:a16="http://schemas.microsoft.com/office/drawing/2014/main" id="{C1588233-87DC-996F-7FA1-78BDDB22CFF1}"/>
              </a:ext>
            </a:extLst>
          </p:cNvPr>
          <p:cNvSpPr txBox="1">
            <a:spLocks/>
          </p:cNvSpPr>
          <p:nvPr/>
        </p:nvSpPr>
        <p:spPr>
          <a:xfrm>
            <a:off x="719669" y="1376624"/>
            <a:ext cx="10293627" cy="4986602"/>
          </a:xfrm>
          <a:prstGeom prst="rect">
            <a:avLst/>
          </a:prstGeom>
        </p:spPr>
        <p:txBody>
          <a:bodyPr>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sz="3500" dirty="0">
                <a:latin typeface="Arial" panose="020B0604020202020204" pitchFamily="34" charset="0"/>
                <a:cs typeface="Arial" panose="020B0604020202020204" pitchFamily="34" charset="0"/>
              </a:rPr>
              <a:t>Strategies and practical activities in the O&amp;M lesson</a:t>
            </a:r>
          </a:p>
          <a:p>
            <a:r>
              <a:rPr lang="en-AU" sz="3500" dirty="0">
                <a:latin typeface="Arial" panose="020B0604020202020204" pitchFamily="34" charset="0"/>
                <a:cs typeface="Arial" panose="020B0604020202020204" pitchFamily="34" charset="0"/>
              </a:rPr>
              <a:t>Interactive effective communication – looking at making sure you are understood – tools and activities</a:t>
            </a:r>
          </a:p>
          <a:p>
            <a:r>
              <a:rPr lang="en-AU" sz="3500" dirty="0">
                <a:latin typeface="Arial" panose="020B0604020202020204" pitchFamily="34" charset="0"/>
                <a:cs typeface="Arial" panose="020B0604020202020204" pitchFamily="34" charset="0"/>
              </a:rPr>
              <a:t>Auditory skills training and activities to improve hearing for O&amp;M</a:t>
            </a:r>
          </a:p>
          <a:p>
            <a:r>
              <a:rPr lang="en-AU" sz="3500" dirty="0">
                <a:latin typeface="Arial" panose="020B0604020202020204" pitchFamily="34" charset="0"/>
                <a:cs typeface="Arial" panose="020B0604020202020204" pitchFamily="34" charset="0"/>
              </a:rPr>
              <a:t>Useful signs for O&amp;M and effective strategies for seeing them with low vision</a:t>
            </a:r>
          </a:p>
          <a:p>
            <a:r>
              <a:rPr lang="en-AU" sz="3500" dirty="0">
                <a:latin typeface="Arial" panose="020B0604020202020204" pitchFamily="34" charset="0"/>
                <a:cs typeface="Arial" panose="020B0604020202020204" pitchFamily="34" charset="0"/>
              </a:rPr>
              <a:t>Smartphone Apps including Bluetooth connectivity with Hearing aids</a:t>
            </a:r>
          </a:p>
          <a:p>
            <a:r>
              <a:rPr lang="en-AU" sz="3500" dirty="0">
                <a:latin typeface="Arial" panose="020B0604020202020204" pitchFamily="34" charset="0"/>
                <a:cs typeface="Arial" panose="020B0604020202020204" pitchFamily="34" charset="0"/>
              </a:rPr>
              <a:t>Case Studies</a:t>
            </a:r>
          </a:p>
          <a:p>
            <a:r>
              <a:rPr lang="en-AU" sz="3500" dirty="0">
                <a:latin typeface="Arial" panose="020B0604020202020204" pitchFamily="34" charset="0"/>
                <a:cs typeface="Arial" panose="020B0604020202020204" pitchFamily="34" charset="0"/>
              </a:rPr>
              <a:t>Current Research</a:t>
            </a:r>
          </a:p>
          <a:p>
            <a:r>
              <a:rPr lang="en-AU" sz="3500" dirty="0">
                <a:latin typeface="Arial" panose="020B0604020202020204" pitchFamily="34" charset="0"/>
                <a:cs typeface="Arial" panose="020B0604020202020204" pitchFamily="34" charset="0"/>
              </a:rPr>
              <a:t>Working with interpreters and allied health professionals</a:t>
            </a:r>
          </a:p>
          <a:p>
            <a:r>
              <a:rPr lang="en-AU" sz="3500" dirty="0">
                <a:latin typeface="Arial" panose="020B0604020202020204" pitchFamily="34" charset="0"/>
                <a:cs typeface="Arial" panose="020B0604020202020204" pitchFamily="34" charset="0"/>
              </a:rPr>
              <a:t>Further approaches to assessment </a:t>
            </a:r>
          </a:p>
          <a:p>
            <a:r>
              <a:rPr lang="en-AU" sz="3500" dirty="0">
                <a:latin typeface="Arial" panose="020B0604020202020204" pitchFamily="34" charset="0"/>
                <a:cs typeface="Arial" panose="020B0604020202020204" pitchFamily="34" charset="0"/>
              </a:rPr>
              <a:t>Further resources and contacts</a:t>
            </a:r>
          </a:p>
          <a:p>
            <a:r>
              <a:rPr lang="en-AU" sz="3500" dirty="0">
                <a:latin typeface="Arial" panose="020B0604020202020204" pitchFamily="34" charset="0"/>
                <a:cs typeface="Arial" panose="020B0604020202020204" pitchFamily="34" charset="0"/>
              </a:rPr>
              <a:t>Deeper dive into the audiogram and hearing assessments</a:t>
            </a:r>
          </a:p>
          <a:p>
            <a:r>
              <a:rPr lang="en-AU" sz="3500" dirty="0">
                <a:latin typeface="Arial" panose="020B0604020202020204" pitchFamily="34" charset="0"/>
                <a:cs typeface="Arial" panose="020B0604020202020204" pitchFamily="34" charset="0"/>
              </a:rPr>
              <a:t>Funding options for hearing aids and devices for people who are Deafblind</a:t>
            </a:r>
            <a:endParaRPr lang="en-AU" dirty="0"/>
          </a:p>
          <a:p>
            <a:pPr marL="0" indent="0">
              <a:buFont typeface="Arial" panose="020B0604020202020204" pitchFamily="34" charset="0"/>
              <a:buNone/>
            </a:pPr>
            <a:endParaRPr lang="en-AU" dirty="0"/>
          </a:p>
          <a:p>
            <a:pPr marL="0" indent="0">
              <a:buFont typeface="Arial" panose="020B0604020202020204" pitchFamily="34" charset="0"/>
              <a:buNone/>
            </a:pPr>
            <a:endParaRPr lang="en-AU" dirty="0"/>
          </a:p>
        </p:txBody>
      </p:sp>
    </p:spTree>
    <p:extLst>
      <p:ext uri="{BB962C8B-B14F-4D97-AF65-F5344CB8AC3E}">
        <p14:creationId xmlns:p14="http://schemas.microsoft.com/office/powerpoint/2010/main" val="3407306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AB6924-75B9-1A44-16C3-08ED3FABA83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6FC7333-A68F-0749-C63C-EEAF411C1846}"/>
              </a:ext>
            </a:extLst>
          </p:cNvPr>
          <p:cNvSpPr txBox="1"/>
          <p:nvPr/>
        </p:nvSpPr>
        <p:spPr>
          <a:xfrm>
            <a:off x="445047" y="1912161"/>
            <a:ext cx="11442584" cy="4401205"/>
          </a:xfrm>
          <a:prstGeom prst="rect">
            <a:avLst/>
          </a:prstGeom>
          <a:noFill/>
        </p:spPr>
        <p:txBody>
          <a:bodyPr wrap="square">
            <a:spAutoFit/>
          </a:bodyPr>
          <a:lstStyle/>
          <a:p>
            <a:pPr marL="0" indent="0">
              <a:buNone/>
            </a:pPr>
            <a:r>
              <a:rPr lang="en-US" sz="2800" dirty="0">
                <a:latin typeface="Arial" panose="020B0604020202020204" pitchFamily="34" charset="0"/>
                <a:cs typeface="Arial" panose="020B0604020202020204" pitchFamily="34" charset="0"/>
              </a:rPr>
              <a:t>After the presentation you should be able to:</a:t>
            </a:r>
          </a:p>
          <a:p>
            <a:pPr marL="514350" indent="-514350">
              <a:buFont typeface="+mj-lt"/>
              <a:buAutoNum type="arabicPeriod"/>
            </a:pPr>
            <a:r>
              <a:rPr lang="en-US" sz="2800" dirty="0">
                <a:latin typeface="Arial" panose="020B0604020202020204" pitchFamily="34" charset="0"/>
                <a:cs typeface="Arial" panose="020B0604020202020204" pitchFamily="34" charset="0"/>
              </a:rPr>
              <a:t>Understand what DeafBlindness is</a:t>
            </a:r>
          </a:p>
          <a:p>
            <a:pPr marL="514350" indent="-514350">
              <a:buFont typeface="+mj-lt"/>
              <a:buAutoNum type="arabicPeriod"/>
            </a:pPr>
            <a:r>
              <a:rPr lang="en-US" sz="2800" dirty="0">
                <a:latin typeface="Arial" panose="020B0604020202020204" pitchFamily="34" charset="0"/>
                <a:cs typeface="Arial" panose="020B0604020202020204" pitchFamily="34" charset="0"/>
              </a:rPr>
              <a:t>Be able to explain the causes of DeafBlindness</a:t>
            </a:r>
          </a:p>
          <a:p>
            <a:pPr marL="514350" indent="-514350">
              <a:buFont typeface="+mj-lt"/>
              <a:buAutoNum type="arabicPeriod"/>
            </a:pPr>
            <a:r>
              <a:rPr lang="en-US" sz="2800" dirty="0">
                <a:latin typeface="Arial" panose="020B0604020202020204" pitchFamily="34" charset="0"/>
                <a:cs typeface="Arial" panose="020B0604020202020204" pitchFamily="34" charset="0"/>
              </a:rPr>
              <a:t>Be able to identify the types of DeafBlindness</a:t>
            </a:r>
          </a:p>
          <a:p>
            <a:pPr marL="514350" indent="-514350">
              <a:buFont typeface="+mj-lt"/>
              <a:buAutoNum type="arabicPeriod"/>
            </a:pPr>
            <a:r>
              <a:rPr lang="en-US" sz="2800" dirty="0">
                <a:latin typeface="Arial" panose="020B0604020202020204" pitchFamily="34" charset="0"/>
                <a:cs typeface="Arial" panose="020B0604020202020204" pitchFamily="34" charset="0"/>
              </a:rPr>
              <a:t>Be able to recognise that there are specific ways of diagnosing DeafBlindness and that there are many different functional O&amp;M assessments to determine best practice</a:t>
            </a:r>
          </a:p>
          <a:p>
            <a:pPr marL="514350" indent="-514350">
              <a:buFont typeface="+mj-lt"/>
              <a:buAutoNum type="arabicPeriod"/>
            </a:pPr>
            <a:r>
              <a:rPr lang="en-US" sz="2800" dirty="0">
                <a:latin typeface="Arial" panose="020B0604020202020204" pitchFamily="34" charset="0"/>
                <a:cs typeface="Arial" panose="020B0604020202020204" pitchFamily="34" charset="0"/>
              </a:rPr>
              <a:t>Have a working knowledge of the different types hearing aids</a:t>
            </a:r>
          </a:p>
          <a:p>
            <a:pPr marL="514350" indent="-514350">
              <a:buFont typeface="+mj-lt"/>
              <a:buAutoNum type="arabicPeriod"/>
            </a:pPr>
            <a:r>
              <a:rPr lang="en-US" sz="2800" dirty="0">
                <a:latin typeface="Arial" panose="020B0604020202020204" pitchFamily="34" charset="0"/>
                <a:cs typeface="Arial" panose="020B0604020202020204" pitchFamily="34" charset="0"/>
              </a:rPr>
              <a:t>Have a working knowledge of different communication strategies available when working with a Deafblind client</a:t>
            </a:r>
          </a:p>
        </p:txBody>
      </p:sp>
      <p:sp>
        <p:nvSpPr>
          <p:cNvPr id="6" name="Title 1">
            <a:extLst>
              <a:ext uri="{FF2B5EF4-FFF2-40B4-BE49-F238E27FC236}">
                <a16:creationId xmlns:a16="http://schemas.microsoft.com/office/drawing/2014/main" id="{002C755B-8E63-D80F-1143-CEEEE10F5821}"/>
              </a:ext>
            </a:extLst>
          </p:cNvPr>
          <p:cNvSpPr txBox="1">
            <a:spLocks/>
          </p:cNvSpPr>
          <p:nvPr/>
        </p:nvSpPr>
        <p:spPr>
          <a:xfrm>
            <a:off x="838200" y="365125"/>
            <a:ext cx="1029362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Learning Outcomes (For COMS points)</a:t>
            </a:r>
            <a:endParaRPr lang="es-ES" dirty="0"/>
          </a:p>
        </p:txBody>
      </p:sp>
    </p:spTree>
    <p:extLst>
      <p:ext uri="{BB962C8B-B14F-4D97-AF65-F5344CB8AC3E}">
        <p14:creationId xmlns:p14="http://schemas.microsoft.com/office/powerpoint/2010/main" val="4003172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C3F85-73D5-4429-371F-8E497009405A}"/>
              </a:ext>
            </a:extLst>
          </p:cNvPr>
          <p:cNvSpPr txBox="1">
            <a:spLocks/>
          </p:cNvSpPr>
          <p:nvPr/>
        </p:nvSpPr>
        <p:spPr>
          <a:xfrm>
            <a:off x="838200" y="365125"/>
            <a:ext cx="1029362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t>What is DeafBlindness?</a:t>
            </a:r>
            <a:endParaRPr lang="es-ES" dirty="0"/>
          </a:p>
        </p:txBody>
      </p:sp>
      <p:sp>
        <p:nvSpPr>
          <p:cNvPr id="3" name="Content Placeholder 2">
            <a:extLst>
              <a:ext uri="{FF2B5EF4-FFF2-40B4-BE49-F238E27FC236}">
                <a16:creationId xmlns:a16="http://schemas.microsoft.com/office/drawing/2014/main" id="{ECF0B67F-CFB5-8951-4BA5-152C8F03C449}"/>
              </a:ext>
            </a:extLst>
          </p:cNvPr>
          <p:cNvSpPr txBox="1">
            <a:spLocks/>
          </p:cNvSpPr>
          <p:nvPr/>
        </p:nvSpPr>
        <p:spPr>
          <a:xfrm>
            <a:off x="838200" y="1825625"/>
            <a:ext cx="10293627" cy="4351338"/>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a:t>WHO Deafness definition - </a:t>
            </a:r>
            <a:r>
              <a:rPr lang="en-US">
                <a:solidFill>
                  <a:srgbClr val="3C4245"/>
                </a:solidFill>
                <a:latin typeface="Arial" panose="020B0604020202020204" pitchFamily="34" charset="0"/>
              </a:rPr>
              <a:t>A person is said to have hearing loss if they are not able to hear as well as someone with normal hearing</a:t>
            </a:r>
          </a:p>
          <a:p>
            <a:r>
              <a:rPr lang="en-US">
                <a:solidFill>
                  <a:srgbClr val="3C4245"/>
                </a:solidFill>
              </a:rPr>
              <a:t>WHO blindness definition – </a:t>
            </a:r>
            <a:r>
              <a:rPr lang="en-US"/>
              <a:t>‘low vision’ is defined as visual acuity of less than 6/18 but equal to or better than 3/60, or a corresponding visual field loss to less than 20°, in the better eye with the best possible correction. ‘Blindness’ is defined as visual acuity of less than 3/60, or a corresponding visual field loss to less than 10°, in the better eye with the best possible correction. ‘Visual impairment’ includes both low vision and blindness.</a:t>
            </a:r>
            <a:endParaRPr lang="en-US">
              <a:solidFill>
                <a:srgbClr val="3C4245"/>
              </a:solidFill>
            </a:endParaRPr>
          </a:p>
          <a:p>
            <a:r>
              <a:rPr lang="en-US">
                <a:solidFill>
                  <a:srgbClr val="3C4245"/>
                </a:solidFill>
              </a:rPr>
              <a:t>WHO does not have a definition for DeafBlindness.</a:t>
            </a:r>
          </a:p>
          <a:p>
            <a:pPr marL="0" indent="0">
              <a:buFont typeface="Arial" panose="020B0604020202020204" pitchFamily="34" charset="0"/>
              <a:buNone/>
            </a:pPr>
            <a:r>
              <a:rPr lang="en-US">
                <a:solidFill>
                  <a:srgbClr val="3C4245"/>
                </a:solidFill>
              </a:rPr>
              <a:t>							(</a:t>
            </a:r>
            <a:r>
              <a:rPr lang="en-AU" sz="1800">
                <a:latin typeface="Arial" panose="020B0604020202020204" pitchFamily="34" charset="0"/>
                <a:ea typeface="Calibri" panose="020F0502020204030204" pitchFamily="34" charset="0"/>
                <a:hlinkClick r:id="rId3"/>
              </a:rPr>
              <a:t>https://www.who.int</a:t>
            </a:r>
            <a:r>
              <a:rPr lang="en-AU" sz="1800">
                <a:latin typeface="Arial" panose="020B0604020202020204" pitchFamily="34" charset="0"/>
                <a:ea typeface="Calibri" panose="020F0502020204030204" pitchFamily="34" charset="0"/>
              </a:rPr>
              <a:t> )</a:t>
            </a:r>
            <a:endParaRPr lang="en-US" dirty="0">
              <a:solidFill>
                <a:srgbClr val="3C4245"/>
              </a:solidFill>
            </a:endParaRPr>
          </a:p>
        </p:txBody>
      </p:sp>
    </p:spTree>
    <p:extLst>
      <p:ext uri="{BB962C8B-B14F-4D97-AF65-F5344CB8AC3E}">
        <p14:creationId xmlns:p14="http://schemas.microsoft.com/office/powerpoint/2010/main" val="1536490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E3E57-A046-1E88-40EC-FF788EC42309}"/>
              </a:ext>
            </a:extLst>
          </p:cNvPr>
          <p:cNvSpPr txBox="1">
            <a:spLocks/>
          </p:cNvSpPr>
          <p:nvPr/>
        </p:nvSpPr>
        <p:spPr>
          <a:xfrm>
            <a:off x="838200" y="365125"/>
            <a:ext cx="1029362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t>What is DeafBlindness?</a:t>
            </a:r>
            <a:endParaRPr lang="es-ES" dirty="0"/>
          </a:p>
        </p:txBody>
      </p:sp>
      <p:sp>
        <p:nvSpPr>
          <p:cNvPr id="3" name="Content Placeholder 2">
            <a:extLst>
              <a:ext uri="{FF2B5EF4-FFF2-40B4-BE49-F238E27FC236}">
                <a16:creationId xmlns:a16="http://schemas.microsoft.com/office/drawing/2014/main" id="{DF1D4444-7D85-CEA8-A82A-DABDBFE61C0A}"/>
              </a:ext>
            </a:extLst>
          </p:cNvPr>
          <p:cNvSpPr txBox="1">
            <a:spLocks/>
          </p:cNvSpPr>
          <p:nvPr/>
        </p:nvSpPr>
        <p:spPr>
          <a:xfrm>
            <a:off x="567267" y="1385360"/>
            <a:ext cx="10293627" cy="4351338"/>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solidFill>
                <a:srgbClr val="3C4245"/>
              </a:solidFill>
            </a:endParaRPr>
          </a:p>
          <a:p>
            <a:r>
              <a:rPr lang="en-US" dirty="0">
                <a:solidFill>
                  <a:srgbClr val="3C4245"/>
                </a:solidFill>
              </a:rPr>
              <a:t>Deafblind Australia definition - </a:t>
            </a:r>
            <a:r>
              <a:rPr lang="en-US" dirty="0" err="1">
                <a:solidFill>
                  <a:srgbClr val="202124"/>
                </a:solidFill>
                <a:latin typeface="arial" panose="020B0604020202020204" pitchFamily="34" charset="0"/>
              </a:rPr>
              <a:t>DeafBlindness</a:t>
            </a:r>
            <a:r>
              <a:rPr lang="en-US" dirty="0">
                <a:solidFill>
                  <a:srgbClr val="202124"/>
                </a:solidFill>
                <a:latin typeface="arial" panose="020B0604020202020204" pitchFamily="34" charset="0"/>
              </a:rPr>
              <a:t> is described as </a:t>
            </a:r>
            <a:r>
              <a:rPr lang="en-US" b="1" dirty="0">
                <a:solidFill>
                  <a:srgbClr val="202124"/>
                </a:solidFill>
                <a:latin typeface="arial" panose="020B0604020202020204" pitchFamily="34" charset="0"/>
              </a:rPr>
              <a:t>a unique and isolating sensory disability resulting from the combination of both hearing and vision loss or impairment</a:t>
            </a:r>
            <a:r>
              <a:rPr lang="en-US" dirty="0">
                <a:solidFill>
                  <a:srgbClr val="202124"/>
                </a:solidFill>
                <a:latin typeface="arial" panose="020B0604020202020204" pitchFamily="34" charset="0"/>
              </a:rPr>
              <a:t>. This has a significant affect on communication, socialisation, mobility and daily living. (</a:t>
            </a:r>
            <a:r>
              <a:rPr lang="en-AU" sz="1800" u="sng" dirty="0">
                <a:solidFill>
                  <a:srgbClr val="0563C1"/>
                </a:solidFill>
                <a:latin typeface="Arial" panose="020B0604020202020204" pitchFamily="34" charset="0"/>
                <a:ea typeface="Calibri" panose="020F0502020204030204" pitchFamily="34" charset="0"/>
                <a:cs typeface="Arial" panose="020B0604020202020204" pitchFamily="34" charset="0"/>
                <a:hlinkClick r:id="rId3"/>
              </a:rPr>
              <a:t>https://www.deafblind.org.au</a:t>
            </a:r>
            <a:r>
              <a:rPr lang="en-AU" sz="1800" u="sng" dirty="0">
                <a:solidFill>
                  <a:srgbClr val="0563C1"/>
                </a:solidFill>
                <a:latin typeface="Arial" panose="020B0604020202020204" pitchFamily="34" charset="0"/>
                <a:ea typeface="Calibri" panose="020F0502020204030204" pitchFamily="34" charset="0"/>
                <a:cs typeface="Arial" panose="020B0604020202020204" pitchFamily="34" charset="0"/>
              </a:rPr>
              <a:t> )</a:t>
            </a:r>
            <a:endParaRPr lang="en-US" dirty="0">
              <a:latin typeface="arial" panose="020B0604020202020204" pitchFamily="34" charset="0"/>
            </a:endParaRPr>
          </a:p>
          <a:p>
            <a:r>
              <a:rPr lang="en-US" dirty="0">
                <a:solidFill>
                  <a:srgbClr val="202124"/>
                </a:solidFill>
                <a:latin typeface="arial" panose="020B0604020202020204" pitchFamily="34" charset="0"/>
              </a:rPr>
              <a:t>It also means that someone who is Deafblind will have limited ability, understanding or knowledge of what is happening in their environment because their sensory input is reduced, and they have a disconnection to the environment they find themselves in which is observed in all their movements.  (Wiener, Welsh and Blasch, </a:t>
            </a:r>
          </a:p>
          <a:p>
            <a:pPr marL="0" indent="0">
              <a:buFont typeface="Arial" panose="020B0604020202020204" pitchFamily="34" charset="0"/>
              <a:buNone/>
            </a:pPr>
            <a:r>
              <a:rPr lang="en-US" dirty="0">
                <a:solidFill>
                  <a:srgbClr val="202124"/>
                </a:solidFill>
                <a:latin typeface="arial" panose="020B0604020202020204" pitchFamily="34" charset="0"/>
              </a:rPr>
              <a:t>2010)</a:t>
            </a:r>
            <a:endParaRPr lang="es-ES" dirty="0"/>
          </a:p>
        </p:txBody>
      </p:sp>
    </p:spTree>
    <p:extLst>
      <p:ext uri="{BB962C8B-B14F-4D97-AF65-F5344CB8AC3E}">
        <p14:creationId xmlns:p14="http://schemas.microsoft.com/office/powerpoint/2010/main" val="808786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1EA4A6-4289-7223-29FF-03D5239803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AA9870-ED2F-A4FE-A189-8289783A30CA}"/>
              </a:ext>
            </a:extLst>
          </p:cNvPr>
          <p:cNvSpPr txBox="1">
            <a:spLocks/>
          </p:cNvSpPr>
          <p:nvPr/>
        </p:nvSpPr>
        <p:spPr>
          <a:xfrm>
            <a:off x="838200" y="365125"/>
            <a:ext cx="1029362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t>What is DeafBlindness?</a:t>
            </a:r>
            <a:endParaRPr lang="es-ES" dirty="0"/>
          </a:p>
        </p:txBody>
      </p:sp>
      <p:sp>
        <p:nvSpPr>
          <p:cNvPr id="3" name="Content Placeholder 2">
            <a:extLst>
              <a:ext uri="{FF2B5EF4-FFF2-40B4-BE49-F238E27FC236}">
                <a16:creationId xmlns:a16="http://schemas.microsoft.com/office/drawing/2014/main" id="{D37E0C83-C25F-05B4-3CB1-1E69B160118D}"/>
              </a:ext>
            </a:extLst>
          </p:cNvPr>
          <p:cNvSpPr txBox="1">
            <a:spLocks/>
          </p:cNvSpPr>
          <p:nvPr/>
        </p:nvSpPr>
        <p:spPr>
          <a:xfrm>
            <a:off x="567267" y="1385360"/>
            <a:ext cx="10293627"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solidFill>
                <a:srgbClr val="3C4245"/>
              </a:solidFill>
            </a:endParaRPr>
          </a:p>
          <a:p>
            <a:pPr marL="0" indent="0">
              <a:buNone/>
            </a:pPr>
            <a:r>
              <a:rPr lang="en-AU" b="1" i="0" u="none" strike="noStrike" baseline="0" dirty="0" err="1">
                <a:solidFill>
                  <a:srgbClr val="404040"/>
                </a:solidFill>
                <a:latin typeface="Arial" panose="020B0604020202020204" pitchFamily="34" charset="0"/>
                <a:cs typeface="Arial" panose="020B0604020202020204" pitchFamily="34" charset="0"/>
              </a:rPr>
              <a:t>Deafblindness</a:t>
            </a:r>
            <a:r>
              <a:rPr lang="en-AU" b="1" i="0" u="none" strike="noStrike" baseline="0" dirty="0">
                <a:solidFill>
                  <a:srgbClr val="404040"/>
                </a:solidFill>
                <a:latin typeface="Arial" panose="020B0604020202020204" pitchFamily="34" charset="0"/>
                <a:cs typeface="Arial" panose="020B0604020202020204" pitchFamily="34" charset="0"/>
              </a:rPr>
              <a:t> vs dual sensory impairment</a:t>
            </a:r>
            <a:endParaRPr lang="en-AU" b="0" i="0" u="none" strike="noStrike" baseline="0" dirty="0">
              <a:solidFill>
                <a:srgbClr val="404040"/>
              </a:solidFill>
              <a:latin typeface="Arial" panose="020B0604020202020204" pitchFamily="34" charset="0"/>
              <a:cs typeface="Arial" panose="020B0604020202020204" pitchFamily="34" charset="0"/>
            </a:endParaRPr>
          </a:p>
          <a:p>
            <a:r>
              <a:rPr lang="en-US" b="0" i="0" u="none" strike="noStrike" baseline="0" dirty="0">
                <a:solidFill>
                  <a:srgbClr val="404040"/>
                </a:solidFill>
                <a:latin typeface="Arial" panose="020B0604020202020204" pitchFamily="34" charset="0"/>
                <a:cs typeface="Arial" panose="020B0604020202020204" pitchFamily="34" charset="0"/>
              </a:rPr>
              <a:t>Has both a level of vision and hearing impairment, the combination of which is greater than the effect of each in isolation</a:t>
            </a:r>
          </a:p>
          <a:p>
            <a:r>
              <a:rPr lang="en-US" b="0" i="0" u="none" strike="noStrike" baseline="0" dirty="0" err="1">
                <a:solidFill>
                  <a:srgbClr val="404040"/>
                </a:solidFill>
                <a:latin typeface="Arial" panose="020B0604020202020204" pitchFamily="34" charset="0"/>
                <a:cs typeface="Arial" panose="020B0604020202020204" pitchFamily="34" charset="0"/>
              </a:rPr>
              <a:t>Deafblindnessis</a:t>
            </a:r>
            <a:r>
              <a:rPr lang="en-US" b="0" i="0" u="none" strike="noStrike" baseline="0" dirty="0">
                <a:solidFill>
                  <a:srgbClr val="404040"/>
                </a:solidFill>
                <a:latin typeface="Arial" panose="020B0604020202020204" pitchFamily="34" charset="0"/>
                <a:cs typeface="Arial" panose="020B0604020202020204" pitchFamily="34" charset="0"/>
              </a:rPr>
              <a:t> the recognized terminology irrespective of level of vision/hearing but some people don’t identify with it and prefer dual sensory impairment.</a:t>
            </a:r>
          </a:p>
        </p:txBody>
      </p:sp>
    </p:spTree>
    <p:extLst>
      <p:ext uri="{BB962C8B-B14F-4D97-AF65-F5344CB8AC3E}">
        <p14:creationId xmlns:p14="http://schemas.microsoft.com/office/powerpoint/2010/main" val="4248628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1A7E6-6751-DC70-2DA7-3C13E34ABB44}"/>
              </a:ext>
            </a:extLst>
          </p:cNvPr>
          <p:cNvSpPr txBox="1">
            <a:spLocks/>
          </p:cNvSpPr>
          <p:nvPr/>
        </p:nvSpPr>
        <p:spPr>
          <a:xfrm>
            <a:off x="838200" y="365125"/>
            <a:ext cx="1029362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AU"/>
              <a:t>Causes of DeafBlindness</a:t>
            </a:r>
            <a:endParaRPr lang="en-AU" dirty="0"/>
          </a:p>
        </p:txBody>
      </p:sp>
      <p:sp>
        <p:nvSpPr>
          <p:cNvPr id="3" name="Content Placeholder 2">
            <a:extLst>
              <a:ext uri="{FF2B5EF4-FFF2-40B4-BE49-F238E27FC236}">
                <a16:creationId xmlns:a16="http://schemas.microsoft.com/office/drawing/2014/main" id="{F57889F8-D8FA-45EF-3CA8-97921DA7DD96}"/>
              </a:ext>
            </a:extLst>
          </p:cNvPr>
          <p:cNvSpPr txBox="1">
            <a:spLocks/>
          </p:cNvSpPr>
          <p:nvPr/>
        </p:nvSpPr>
        <p:spPr>
          <a:xfrm>
            <a:off x="838200" y="1673228"/>
            <a:ext cx="10293627" cy="4351338"/>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dirty="0">
                <a:latin typeface="Arial" panose="020B0604020202020204" pitchFamily="34" charset="0"/>
                <a:cs typeface="Arial" panose="020B0604020202020204" pitchFamily="34" charset="0"/>
              </a:rPr>
              <a:t>Infections or illnesses before and after birth or different stages of life or during pregnancy</a:t>
            </a:r>
          </a:p>
          <a:p>
            <a:r>
              <a:rPr lang="en-AU" dirty="0">
                <a:latin typeface="Arial" panose="020B0604020202020204" pitchFamily="34" charset="0"/>
                <a:cs typeface="Arial" panose="020B0604020202020204" pitchFamily="34" charset="0"/>
              </a:rPr>
              <a:t>Trauma before and after birth or different stages of life or during pregnancy</a:t>
            </a:r>
          </a:p>
          <a:p>
            <a:r>
              <a:rPr lang="en-AU" dirty="0">
                <a:latin typeface="Arial" panose="020B0604020202020204" pitchFamily="34" charset="0"/>
                <a:cs typeface="Arial" panose="020B0604020202020204" pitchFamily="34" charset="0"/>
              </a:rPr>
              <a:t>Drugs both prescription and illegal or treatment for cancer or other diseases</a:t>
            </a:r>
          </a:p>
          <a:p>
            <a:r>
              <a:rPr lang="en-AU" dirty="0">
                <a:latin typeface="Arial" panose="020B0604020202020204" pitchFamily="34" charset="0"/>
                <a:cs typeface="Arial" panose="020B0604020202020204" pitchFamily="34" charset="0"/>
              </a:rPr>
              <a:t>Premature birth</a:t>
            </a:r>
          </a:p>
          <a:p>
            <a:r>
              <a:rPr lang="en-AU" dirty="0">
                <a:latin typeface="Arial" panose="020B0604020202020204" pitchFamily="34" charset="0"/>
                <a:cs typeface="Arial" panose="020B0604020202020204" pitchFamily="34" charset="0"/>
              </a:rPr>
              <a:t>As a result of different syndromes</a:t>
            </a:r>
          </a:p>
          <a:p>
            <a:r>
              <a:rPr lang="en-AU" dirty="0">
                <a:latin typeface="Arial" panose="020B0604020202020204" pitchFamily="34" charset="0"/>
                <a:cs typeface="Arial" panose="020B0604020202020204" pitchFamily="34" charset="0"/>
              </a:rPr>
              <a:t>Please see handout – Causes of </a:t>
            </a:r>
            <a:r>
              <a:rPr lang="en-AU" dirty="0" err="1">
                <a:latin typeface="Arial" panose="020B0604020202020204" pitchFamily="34" charset="0"/>
                <a:cs typeface="Arial" panose="020B0604020202020204" pitchFamily="34" charset="0"/>
              </a:rPr>
              <a:t>DeafBlindness</a:t>
            </a:r>
            <a:r>
              <a:rPr lang="en-AU" dirty="0">
                <a:latin typeface="Arial" panose="020B0604020202020204" pitchFamily="34" charset="0"/>
                <a:cs typeface="Arial" panose="020B0604020202020204" pitchFamily="34" charset="0"/>
              </a:rPr>
              <a:t> for further information</a:t>
            </a:r>
          </a:p>
          <a:p>
            <a:endParaRPr lang="en-AU" dirty="0"/>
          </a:p>
          <a:p>
            <a:pPr marL="0" indent="0">
              <a:buFont typeface="Arial" panose="020B0604020202020204" pitchFamily="34" charset="0"/>
              <a:buNone/>
            </a:pPr>
            <a:endParaRPr lang="en-AU" dirty="0"/>
          </a:p>
        </p:txBody>
      </p:sp>
    </p:spTree>
    <p:extLst>
      <p:ext uri="{BB962C8B-B14F-4D97-AF65-F5344CB8AC3E}">
        <p14:creationId xmlns:p14="http://schemas.microsoft.com/office/powerpoint/2010/main" val="483370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4252B-11DC-E756-D14F-121CC9E6FA0A}"/>
              </a:ext>
            </a:extLst>
          </p:cNvPr>
          <p:cNvSpPr txBox="1">
            <a:spLocks/>
          </p:cNvSpPr>
          <p:nvPr/>
        </p:nvSpPr>
        <p:spPr>
          <a:xfrm>
            <a:off x="838200" y="365125"/>
            <a:ext cx="1029362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AU"/>
              <a:t>Types of DeafBlindness</a:t>
            </a:r>
            <a:endParaRPr lang="en-AU" dirty="0"/>
          </a:p>
        </p:txBody>
      </p:sp>
      <p:sp>
        <p:nvSpPr>
          <p:cNvPr id="3" name="Content Placeholder 2">
            <a:extLst>
              <a:ext uri="{FF2B5EF4-FFF2-40B4-BE49-F238E27FC236}">
                <a16:creationId xmlns:a16="http://schemas.microsoft.com/office/drawing/2014/main" id="{A56842C6-749A-09D4-743E-5D738B440438}"/>
              </a:ext>
            </a:extLst>
          </p:cNvPr>
          <p:cNvSpPr txBox="1">
            <a:spLocks/>
          </p:cNvSpPr>
          <p:nvPr/>
        </p:nvSpPr>
        <p:spPr>
          <a:xfrm>
            <a:off x="838200" y="1825625"/>
            <a:ext cx="10293627"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AU" dirty="0">
                <a:latin typeface="Arial" panose="020B0604020202020204" pitchFamily="34" charset="0"/>
                <a:cs typeface="Arial" panose="020B0604020202020204" pitchFamily="34" charset="0"/>
              </a:rPr>
              <a:t>Congenitally Deafblind – both senses lost in childhood or before birth.</a:t>
            </a:r>
          </a:p>
          <a:p>
            <a:r>
              <a:rPr lang="en-AU" dirty="0">
                <a:latin typeface="Arial" panose="020B0604020202020204" pitchFamily="34" charset="0"/>
                <a:cs typeface="Arial" panose="020B0604020202020204" pitchFamily="34" charset="0"/>
              </a:rPr>
              <a:t>Adventitiously Deafblind or Acquired </a:t>
            </a:r>
            <a:r>
              <a:rPr lang="en-AU" dirty="0" err="1">
                <a:latin typeface="Arial" panose="020B0604020202020204" pitchFamily="34" charset="0"/>
                <a:cs typeface="Arial" panose="020B0604020202020204" pitchFamily="34" charset="0"/>
              </a:rPr>
              <a:t>Deafblindness</a:t>
            </a:r>
            <a:r>
              <a:rPr lang="en-AU" dirty="0">
                <a:latin typeface="Arial" panose="020B0604020202020204" pitchFamily="34" charset="0"/>
                <a:cs typeface="Arial" panose="020B0604020202020204" pitchFamily="34" charset="0"/>
              </a:rPr>
              <a:t> – one sense (the other lost in childhood) or both lost in adulthood.</a:t>
            </a:r>
          </a:p>
          <a:p>
            <a:pPr marL="0" indent="0">
              <a:buFont typeface="Arial" panose="020B0604020202020204" pitchFamily="34" charset="0"/>
              <a:buNone/>
            </a:pPr>
            <a:r>
              <a:rPr lang="en-AU" dirty="0">
                <a:latin typeface="Arial" panose="020B0604020202020204" pitchFamily="34" charset="0"/>
                <a:cs typeface="Arial" panose="020B0604020202020204" pitchFamily="34" charset="0"/>
              </a:rPr>
              <a:t>(Arkansas Rehabilitation Research and Training Centre, 1984)</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It is rare for someone to be completely and totally deaf and blind.  They can usually hear and/or see something even if it is just a very small amount. (Alsop, 2002)</a:t>
            </a:r>
          </a:p>
          <a:p>
            <a:endParaRPr lang="en-AU" dirty="0"/>
          </a:p>
        </p:txBody>
      </p:sp>
    </p:spTree>
    <p:extLst>
      <p:ext uri="{BB962C8B-B14F-4D97-AF65-F5344CB8AC3E}">
        <p14:creationId xmlns:p14="http://schemas.microsoft.com/office/powerpoint/2010/main" val="2204062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3DBF06-34CD-7CA7-2B45-05C8DAD3ED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4F56633-34DA-B13E-9340-20ED9F6EB1C7}"/>
              </a:ext>
            </a:extLst>
          </p:cNvPr>
          <p:cNvSpPr txBox="1">
            <a:spLocks/>
          </p:cNvSpPr>
          <p:nvPr/>
        </p:nvSpPr>
        <p:spPr>
          <a:xfrm>
            <a:off x="838200" y="365125"/>
            <a:ext cx="10293627"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AU" dirty="0"/>
              <a:t>How we hear</a:t>
            </a:r>
          </a:p>
        </p:txBody>
      </p:sp>
      <p:sp>
        <p:nvSpPr>
          <p:cNvPr id="3" name="Content Placeholder 2">
            <a:extLst>
              <a:ext uri="{FF2B5EF4-FFF2-40B4-BE49-F238E27FC236}">
                <a16:creationId xmlns:a16="http://schemas.microsoft.com/office/drawing/2014/main" id="{0FC44C59-D6EB-BC2E-1461-FBE261693F6D}"/>
              </a:ext>
            </a:extLst>
          </p:cNvPr>
          <p:cNvSpPr txBox="1">
            <a:spLocks/>
          </p:cNvSpPr>
          <p:nvPr/>
        </p:nvSpPr>
        <p:spPr>
          <a:xfrm>
            <a:off x="838200" y="1825625"/>
            <a:ext cx="10293627"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AU" b="0" i="0" u="none" strike="noStrike" baseline="0" dirty="0">
              <a:solidFill>
                <a:srgbClr val="000000"/>
              </a:solidFill>
              <a:latin typeface="Arial" panose="020B0604020202020204" pitchFamily="34" charset="0"/>
            </a:endParaRPr>
          </a:p>
        </p:txBody>
      </p:sp>
      <p:pic>
        <p:nvPicPr>
          <p:cNvPr id="5" name="Picture 4" descr="Diagram illustrating the process of hearing. It shows the outer ear capturing sound waves, which travel through the ear canal to the eardrum. The vibrations from the eardrum are transmitted to the three small bones in the middle ear (ossicles), which amplify the sound and send it to the cochlea in the inner ear. The cochlea converts these vibrations into electrical signals that are sent to the brain via the auditory nerve.">
            <a:extLst>
              <a:ext uri="{FF2B5EF4-FFF2-40B4-BE49-F238E27FC236}">
                <a16:creationId xmlns:a16="http://schemas.microsoft.com/office/drawing/2014/main" id="{DDA3FF1D-7999-0412-642E-B0247BC7EB72}"/>
              </a:ext>
            </a:extLst>
          </p:cNvPr>
          <p:cNvPicPr>
            <a:picLocks noChangeAspect="1"/>
          </p:cNvPicPr>
          <p:nvPr/>
        </p:nvPicPr>
        <p:blipFill>
          <a:blip r:embed="rId3"/>
          <a:stretch>
            <a:fillRect/>
          </a:stretch>
        </p:blipFill>
        <p:spPr>
          <a:xfrm>
            <a:off x="2994870" y="1088410"/>
            <a:ext cx="6417578" cy="5519918"/>
          </a:xfrm>
          <a:prstGeom prst="rect">
            <a:avLst/>
          </a:prstGeom>
        </p:spPr>
      </p:pic>
    </p:spTree>
    <p:extLst>
      <p:ext uri="{BB962C8B-B14F-4D97-AF65-F5344CB8AC3E}">
        <p14:creationId xmlns:p14="http://schemas.microsoft.com/office/powerpoint/2010/main" val="27296635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540</TotalTime>
  <Words>2836</Words>
  <Application>Microsoft Office PowerPoint</Application>
  <PresentationFormat>Widescreen</PresentationFormat>
  <Paragraphs>221</Paragraphs>
  <Slides>23</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Aptos</vt:lpstr>
      <vt:lpstr>Aptos Display</vt:lpstr>
      <vt:lpstr>Arial</vt:lpstr>
      <vt:lpstr>Arial</vt:lpstr>
      <vt:lpstr>Calibri</vt:lpstr>
      <vt:lpstr>Office Theme</vt:lpstr>
      <vt:lpstr>OMAA CoP meeting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Rebecca Dunkley</dc:creator>
  <cp:lastModifiedBy>Rebecca Dunkley</cp:lastModifiedBy>
  <cp:revision>8</cp:revision>
  <dcterms:created xsi:type="dcterms:W3CDTF">2025-05-12T11:03:01Z</dcterms:created>
  <dcterms:modified xsi:type="dcterms:W3CDTF">2025-05-20T01:57:26Z</dcterms:modified>
</cp:coreProperties>
</file>