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25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58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0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982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98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1227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5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8/22/2025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7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8/22/2025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246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8/22/2025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67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87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2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1727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5" name="Rectangle 1034">
            <a:extLst>
              <a:ext uri="{FF2B5EF4-FFF2-40B4-BE49-F238E27FC236}">
                <a16:creationId xmlns:a16="http://schemas.microsoft.com/office/drawing/2014/main" id="{CFD1D2CD-954D-4C4D-B505-05EAD159B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randview Display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6D4D37-BE40-3BCF-CF45-1369505D56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117" y="952500"/>
            <a:ext cx="4124557" cy="2213487"/>
          </a:xfrm>
        </p:spPr>
        <p:txBody>
          <a:bodyPr>
            <a:normAutofit fontScale="90000"/>
          </a:bodyPr>
          <a:lstStyle/>
          <a:p>
            <a:r>
              <a:rPr lang="en-AU" sz="5800" dirty="0"/>
              <a:t>Expanded Core Curriculum</a:t>
            </a:r>
          </a:p>
        </p:txBody>
      </p:sp>
      <p:cxnSp>
        <p:nvCxnSpPr>
          <p:cNvPr id="1036" name="Straight Connector 1035">
            <a:extLst>
              <a:ext uri="{FF2B5EF4-FFF2-40B4-BE49-F238E27FC236}">
                <a16:creationId xmlns:a16="http://schemas.microsoft.com/office/drawing/2014/main" id="{A2D508B3-A66C-833E-D929-8DC211635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2088" y="4882722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A05CAD31-FFD1-FC84-6379-4AC876803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" r="3" b="912"/>
          <a:stretch>
            <a:fillRect/>
          </a:stretch>
        </p:blipFill>
        <p:spPr bwMode="auto">
          <a:xfrm>
            <a:off x="5261956" y="10"/>
            <a:ext cx="693004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0AF8FB64-CE5E-6E34-A144-ADF20ABB12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00" y="5997129"/>
            <a:ext cx="1313246" cy="58782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0CCE224-495D-5966-590C-F302E26F8186}"/>
              </a:ext>
            </a:extLst>
          </p:cNvPr>
          <p:cNvSpPr txBox="1"/>
          <p:nvPr/>
        </p:nvSpPr>
        <p:spPr>
          <a:xfrm>
            <a:off x="592089" y="4041058"/>
            <a:ext cx="41245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What is it and why do O&amp;M’s need to know about it?</a:t>
            </a:r>
          </a:p>
        </p:txBody>
      </p:sp>
    </p:spTree>
    <p:extLst>
      <p:ext uri="{BB962C8B-B14F-4D97-AF65-F5344CB8AC3E}">
        <p14:creationId xmlns:p14="http://schemas.microsoft.com/office/powerpoint/2010/main" val="3322981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FE47876F-A3D9-BF38-7A08-2679589657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" r="3" b="912"/>
          <a:stretch>
            <a:fillRect/>
          </a:stretch>
        </p:blipFill>
        <p:spPr bwMode="auto">
          <a:xfrm>
            <a:off x="4597694" y="3548959"/>
            <a:ext cx="2975700" cy="2944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E297FE-603F-2D91-49C8-E35CE876B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865240"/>
            <a:ext cx="5212080" cy="599766"/>
          </a:xfrm>
        </p:spPr>
        <p:txBody>
          <a:bodyPr>
            <a:normAutofit/>
          </a:bodyPr>
          <a:lstStyle/>
          <a:p>
            <a:r>
              <a:rPr lang="en-AU" dirty="0"/>
              <a:t>Compensatory access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D79F51-CEA6-E8A3-6958-B2A27278A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1465006"/>
            <a:ext cx="5212080" cy="4395020"/>
          </a:xfrm>
        </p:spPr>
        <p:txBody>
          <a:bodyPr/>
          <a:lstStyle/>
          <a:p>
            <a:r>
              <a:rPr lang="en-AU" dirty="0"/>
              <a:t>Use of tools, adaptations, modifications that maximise a student's opportunity to access information and engage in learning materials</a:t>
            </a:r>
          </a:p>
          <a:p>
            <a:r>
              <a:rPr lang="en-AU" dirty="0"/>
              <a:t>Can be things like braille, tactile graphics, large print, keyboarding skills</a:t>
            </a:r>
          </a:p>
          <a:p>
            <a:endParaRPr lang="en-AU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E41573-EA82-41C1-F941-DDB26E1B69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865241"/>
            <a:ext cx="5212080" cy="599765"/>
          </a:xfrm>
        </p:spPr>
        <p:txBody>
          <a:bodyPr>
            <a:normAutofit/>
          </a:bodyPr>
          <a:lstStyle/>
          <a:p>
            <a:r>
              <a:rPr lang="en-AU" dirty="0"/>
              <a:t>Sensory Efficiency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822588-D91B-9A3F-1200-E398F9E5AA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1465006"/>
            <a:ext cx="5212080" cy="4395021"/>
          </a:xfrm>
        </p:spPr>
        <p:txBody>
          <a:bodyPr/>
          <a:lstStyle/>
          <a:p>
            <a:r>
              <a:rPr lang="en-AU" dirty="0"/>
              <a:t>Effective use of residual vision</a:t>
            </a:r>
          </a:p>
          <a:p>
            <a:r>
              <a:rPr lang="en-AU" dirty="0"/>
              <a:t>Making sense of the information you are receiving from your senses</a:t>
            </a:r>
          </a:p>
          <a:p>
            <a:r>
              <a:rPr lang="en-AU" dirty="0"/>
              <a:t>Managing visual fatigue</a:t>
            </a:r>
          </a:p>
          <a:p>
            <a:r>
              <a:rPr lang="en-AU" dirty="0"/>
              <a:t>Best use of hearing for tasks when needed</a:t>
            </a:r>
          </a:p>
        </p:txBody>
      </p:sp>
      <p:pic>
        <p:nvPicPr>
          <p:cNvPr id="8" name="Picture 7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093847E8-CCA6-67D9-C159-4637F73F54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00" y="5997129"/>
            <a:ext cx="1313246" cy="587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755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CB943C-D1DD-E471-D9F0-5D015DC405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A8C651A3-A6C8-1EC8-145C-29C81C427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" r="3" b="912"/>
          <a:stretch>
            <a:fillRect/>
          </a:stretch>
        </p:blipFill>
        <p:spPr bwMode="auto">
          <a:xfrm>
            <a:off x="4597694" y="3548959"/>
            <a:ext cx="2975700" cy="2944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1DCBFE-5B47-1226-45E1-083DD3B62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865240"/>
            <a:ext cx="5212080" cy="599766"/>
          </a:xfrm>
        </p:spPr>
        <p:txBody>
          <a:bodyPr>
            <a:normAutofit/>
          </a:bodyPr>
          <a:lstStyle/>
          <a:p>
            <a:r>
              <a:rPr lang="en-AU" dirty="0"/>
              <a:t>Assistive technology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5C8D02-70B4-8EC3-5022-38F26DBA2C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1632156"/>
            <a:ext cx="5212080" cy="4227870"/>
          </a:xfrm>
        </p:spPr>
        <p:txBody>
          <a:bodyPr/>
          <a:lstStyle/>
          <a:p>
            <a:r>
              <a:rPr lang="en-AU" dirty="0"/>
              <a:t>Braille displays, magnifiers, screen reading software</a:t>
            </a:r>
          </a:p>
          <a:p>
            <a:r>
              <a:rPr lang="en-AU" dirty="0"/>
              <a:t>Use of smart phone, apps and smart glasses that support navigation</a:t>
            </a:r>
          </a:p>
          <a:p>
            <a:r>
              <a:rPr lang="en-AU" dirty="0"/>
              <a:t>Also, long cane or other mobility devices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24E84C-F6F9-9E7D-F75C-2882C0F2EC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865241"/>
            <a:ext cx="5212080" cy="599766"/>
          </a:xfrm>
        </p:spPr>
        <p:txBody>
          <a:bodyPr>
            <a:normAutofit/>
          </a:bodyPr>
          <a:lstStyle/>
          <a:p>
            <a:r>
              <a:rPr lang="en-AU" dirty="0"/>
              <a:t>Social skills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B9CF89-7EB1-3645-3212-9418A0CE0E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1632157"/>
            <a:ext cx="5212080" cy="4227870"/>
          </a:xfrm>
        </p:spPr>
        <p:txBody>
          <a:bodyPr/>
          <a:lstStyle/>
          <a:p>
            <a:r>
              <a:rPr lang="en-AU" dirty="0"/>
              <a:t>Being taught the awareness and skills to engage in a socially appropriate manner</a:t>
            </a:r>
          </a:p>
          <a:p>
            <a:r>
              <a:rPr lang="en-AU" dirty="0"/>
              <a:t>Learning about cues for interaction when not getting visual information</a:t>
            </a:r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8" name="Picture 7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0392010B-144C-6F35-1C96-B1C24F5E6B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00" y="5997129"/>
            <a:ext cx="1313246" cy="587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851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62A264-F574-2CB6-9B14-25A17166C6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15DE2376-1BF9-DC8F-A629-7C142F785C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" r="3" b="912"/>
          <a:stretch>
            <a:fillRect/>
          </a:stretch>
        </p:blipFill>
        <p:spPr bwMode="auto">
          <a:xfrm>
            <a:off x="4597694" y="3548959"/>
            <a:ext cx="2975700" cy="2944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252AC9-5F17-6C17-3E83-0AC09F44B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865240"/>
            <a:ext cx="5212080" cy="599766"/>
          </a:xfrm>
        </p:spPr>
        <p:txBody>
          <a:bodyPr>
            <a:normAutofit/>
          </a:bodyPr>
          <a:lstStyle/>
          <a:p>
            <a:r>
              <a:rPr lang="en-AU" dirty="0"/>
              <a:t>Self determination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D89CB7-14EE-1047-03E9-1314AB8F56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1632156"/>
            <a:ext cx="5212080" cy="4227870"/>
          </a:xfrm>
        </p:spPr>
        <p:txBody>
          <a:bodyPr/>
          <a:lstStyle/>
          <a:p>
            <a:r>
              <a:rPr lang="en-AU" dirty="0"/>
              <a:t>Developing self confidence, making choices, effective communication, knowing and valuing yourself as a person with a vision impairment</a:t>
            </a:r>
          </a:p>
          <a:p>
            <a:r>
              <a:rPr lang="en-AU" dirty="0"/>
              <a:t>Self advocacy, decision making, problem solving</a:t>
            </a:r>
          </a:p>
          <a:p>
            <a:r>
              <a:rPr lang="en-AU" dirty="0"/>
              <a:t>Being able to overcome barriers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F01194-1439-5CBD-23AF-F9CDD77E9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865241"/>
            <a:ext cx="5212080" cy="599766"/>
          </a:xfrm>
        </p:spPr>
        <p:txBody>
          <a:bodyPr>
            <a:normAutofit/>
          </a:bodyPr>
          <a:lstStyle/>
          <a:p>
            <a:r>
              <a:rPr lang="en-AU" dirty="0"/>
              <a:t>Independent living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D48E5A-7751-BD7F-DCA0-3331C5803F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1632157"/>
            <a:ext cx="5212080" cy="4227870"/>
          </a:xfrm>
        </p:spPr>
        <p:txBody>
          <a:bodyPr/>
          <a:lstStyle/>
          <a:p>
            <a:r>
              <a:rPr lang="en-AU" dirty="0"/>
              <a:t>Includes skills related to personal management like personal hygiene, and other ADL’s</a:t>
            </a:r>
          </a:p>
          <a:p>
            <a:r>
              <a:rPr lang="en-AU" dirty="0"/>
              <a:t>Independent living skills such as money handling, time management, organisation skills, food preparation, shopping etc</a:t>
            </a:r>
          </a:p>
        </p:txBody>
      </p:sp>
      <p:pic>
        <p:nvPicPr>
          <p:cNvPr id="8" name="Picture 7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6D229597-CDB2-13E6-1019-49E84FD925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00" y="5997129"/>
            <a:ext cx="1313246" cy="587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371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27BF38-2551-728C-23E9-7F9AB7E380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5B49D4C6-2E35-F512-AE55-6B2A901AC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" r="3" b="912"/>
          <a:stretch>
            <a:fillRect/>
          </a:stretch>
        </p:blipFill>
        <p:spPr bwMode="auto">
          <a:xfrm>
            <a:off x="4263397" y="3753463"/>
            <a:ext cx="2975700" cy="2944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82F9B1-2EA1-0C23-AB3F-DE74DBE62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865240"/>
            <a:ext cx="5212080" cy="599766"/>
          </a:xfrm>
        </p:spPr>
        <p:txBody>
          <a:bodyPr>
            <a:normAutofit/>
          </a:bodyPr>
          <a:lstStyle/>
          <a:p>
            <a:r>
              <a:rPr lang="en-AU" dirty="0"/>
              <a:t>Recreation and leisure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7D2A07-2323-F92E-83D1-0D909AED21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1632156"/>
            <a:ext cx="5212080" cy="4227870"/>
          </a:xfrm>
        </p:spPr>
        <p:txBody>
          <a:bodyPr/>
          <a:lstStyle/>
          <a:p>
            <a:r>
              <a:rPr lang="en-AU" dirty="0"/>
              <a:t>Ensuring modifications are made to enable participation in sport and leisure activities both for at school and for the student to take beyond school</a:t>
            </a:r>
          </a:p>
          <a:p>
            <a:r>
              <a:rPr lang="en-AU" dirty="0"/>
              <a:t>Access to blind specific sports such as Swish, blind cricket, blind golf, AFL blind etc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DFCD31-E0ED-F8AE-1D59-F386D78F24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865241"/>
            <a:ext cx="5212080" cy="599765"/>
          </a:xfrm>
        </p:spPr>
        <p:txBody>
          <a:bodyPr>
            <a:normAutofit/>
          </a:bodyPr>
          <a:lstStyle/>
          <a:p>
            <a:r>
              <a:rPr lang="en-AU" dirty="0"/>
              <a:t>Career education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C8995A-84CD-84EC-B529-B7043234C6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1465006"/>
            <a:ext cx="5212080" cy="4395021"/>
          </a:xfrm>
        </p:spPr>
        <p:txBody>
          <a:bodyPr/>
          <a:lstStyle/>
          <a:p>
            <a:r>
              <a:rPr lang="en-AU" dirty="0"/>
              <a:t>Exposure to lots of types of careers and the opportunity to learn first hand about these</a:t>
            </a:r>
          </a:p>
          <a:p>
            <a:r>
              <a:rPr lang="en-AU" dirty="0"/>
              <a:t>Work experience that is meaningful and relevant to the student</a:t>
            </a:r>
          </a:p>
          <a:p>
            <a:r>
              <a:rPr lang="en-AU" dirty="0"/>
              <a:t>Support with application for tertiary study</a:t>
            </a:r>
          </a:p>
          <a:p>
            <a:r>
              <a:rPr lang="en-AU" dirty="0"/>
              <a:t>Employment support for part time work</a:t>
            </a:r>
          </a:p>
        </p:txBody>
      </p:sp>
      <p:pic>
        <p:nvPicPr>
          <p:cNvPr id="8" name="Picture 7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54587EC3-98D1-B7F7-14CD-E7724AEBC5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00" y="5997129"/>
            <a:ext cx="1313246" cy="587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416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7A53E1-9D85-5088-661D-761B308102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D4E50-7ABC-00C5-A9F1-4515B237D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865240"/>
            <a:ext cx="5212080" cy="599766"/>
          </a:xfrm>
        </p:spPr>
        <p:txBody>
          <a:bodyPr>
            <a:normAutofit/>
          </a:bodyPr>
          <a:lstStyle/>
          <a:p>
            <a:r>
              <a:rPr lang="en-AU" dirty="0"/>
              <a:t>Orientation and mobility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40D5F3-6A32-83DA-4A29-CE99607A78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1632156"/>
            <a:ext cx="5212080" cy="4227870"/>
          </a:xfrm>
        </p:spPr>
        <p:txBody>
          <a:bodyPr/>
          <a:lstStyle/>
          <a:p>
            <a:r>
              <a:rPr lang="en-AU" dirty="0"/>
              <a:t>Traveling as independently as possible</a:t>
            </a:r>
          </a:p>
          <a:p>
            <a:r>
              <a:rPr lang="en-AU" dirty="0"/>
              <a:t>Being able to make choices about where you go and when</a:t>
            </a:r>
          </a:p>
          <a:p>
            <a:r>
              <a:rPr lang="en-AU" dirty="0"/>
              <a:t>Embedded across lifetime. Don’t wait until you need to skills to develop it!</a:t>
            </a:r>
          </a:p>
          <a:p>
            <a:r>
              <a:rPr lang="en-AU" dirty="0"/>
              <a:t>Incorporates all other aspects of the ECC 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69F064F-E7D9-8131-F193-D6EF570C16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" r="3" b="912"/>
          <a:stretch>
            <a:fillRect/>
          </a:stretch>
        </p:blipFill>
        <p:spPr bwMode="auto">
          <a:xfrm>
            <a:off x="6736512" y="1052052"/>
            <a:ext cx="4858489" cy="4807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101BE666-5C65-5EFF-ABC4-6F075B9BE0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00" y="5997129"/>
            <a:ext cx="1313246" cy="58782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FAA1787-EC03-3B57-8DF7-FAD7C1115F69}"/>
              </a:ext>
            </a:extLst>
          </p:cNvPr>
          <p:cNvSpPr txBox="1"/>
          <p:nvPr/>
        </p:nvSpPr>
        <p:spPr>
          <a:xfrm>
            <a:off x="2094271" y="6302477"/>
            <a:ext cx="4552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https://www.svrc.vic.edu.au/expanded-core-curriculum</a:t>
            </a:r>
          </a:p>
        </p:txBody>
      </p:sp>
    </p:spTree>
    <p:extLst>
      <p:ext uri="{BB962C8B-B14F-4D97-AF65-F5344CB8AC3E}">
        <p14:creationId xmlns:p14="http://schemas.microsoft.com/office/powerpoint/2010/main" val="121826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879925-A964-15F1-3840-1DAB104F2D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20F50D-D229-EAFB-F497-B897FCEC1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865240"/>
            <a:ext cx="6271998" cy="599766"/>
          </a:xfrm>
        </p:spPr>
        <p:txBody>
          <a:bodyPr>
            <a:normAutofit/>
          </a:bodyPr>
          <a:lstStyle/>
          <a:p>
            <a:r>
              <a:rPr lang="en-AU" dirty="0"/>
              <a:t>O&amp;M’s role in teaching the </a:t>
            </a:r>
            <a:r>
              <a:rPr lang="en-AU" dirty="0" err="1"/>
              <a:t>ecc</a:t>
            </a: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BAEF52-C487-1940-D353-F08EC1188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1632156"/>
            <a:ext cx="5652566" cy="4227870"/>
          </a:xfrm>
        </p:spPr>
        <p:txBody>
          <a:bodyPr/>
          <a:lstStyle/>
          <a:p>
            <a:r>
              <a:rPr lang="en-AU" dirty="0"/>
              <a:t>O&amp;M is the bridge that brings many parts of the ECC to life in real, practical settings. </a:t>
            </a:r>
          </a:p>
          <a:p>
            <a:r>
              <a:rPr lang="en-AU" dirty="0"/>
              <a:t>Opportunities to practice not only travel but communication, independence, decision making, and participate in everyday life. </a:t>
            </a:r>
          </a:p>
          <a:p>
            <a:r>
              <a:rPr lang="en-AU" dirty="0"/>
              <a:t>Essential skill to be able to access careers and sport and recreation. Can also provide purposeful travel routes to build skills and confidence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FF5B929C-C0DB-DB2E-4714-6C1B5822FB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" r="3" b="912"/>
          <a:stretch>
            <a:fillRect/>
          </a:stretch>
        </p:blipFill>
        <p:spPr bwMode="auto">
          <a:xfrm>
            <a:off x="6736512" y="1052052"/>
            <a:ext cx="4858489" cy="4807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91CC46CB-E792-2BCD-079A-482036488F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00" y="5997129"/>
            <a:ext cx="1313246" cy="58782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0E7C665-81B6-00F0-9136-0E6E752CCF21}"/>
              </a:ext>
            </a:extLst>
          </p:cNvPr>
          <p:cNvSpPr txBox="1"/>
          <p:nvPr/>
        </p:nvSpPr>
        <p:spPr>
          <a:xfrm>
            <a:off x="2094271" y="6302477"/>
            <a:ext cx="4552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https://www.svrc.vic.edu.au/expanded-core-curriculum</a:t>
            </a:r>
          </a:p>
        </p:txBody>
      </p:sp>
    </p:spTree>
    <p:extLst>
      <p:ext uri="{BB962C8B-B14F-4D97-AF65-F5344CB8AC3E}">
        <p14:creationId xmlns:p14="http://schemas.microsoft.com/office/powerpoint/2010/main" val="394864836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Custom 6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</TotalTime>
  <Words>433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Grandview Display</vt:lpstr>
      <vt:lpstr>DashVTI</vt:lpstr>
      <vt:lpstr>Expanded Core Curriculum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Marnie Roth</dc:creator>
  <cp:lastModifiedBy>Amy Barrett-Lennard</cp:lastModifiedBy>
  <cp:revision>1</cp:revision>
  <dcterms:created xsi:type="dcterms:W3CDTF">2025-08-18T07:04:28Z</dcterms:created>
  <dcterms:modified xsi:type="dcterms:W3CDTF">2025-08-22T05:37:45Z</dcterms:modified>
</cp:coreProperties>
</file>