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6" r:id="rId5"/>
    <p:sldId id="285" r:id="rId6"/>
    <p:sldId id="272" r:id="rId7"/>
    <p:sldId id="271" r:id="rId8"/>
    <p:sldId id="273" r:id="rId9"/>
    <p:sldId id="270" r:id="rId10"/>
    <p:sldId id="269" r:id="rId11"/>
    <p:sldId id="274" r:id="rId12"/>
    <p:sldId id="276" r:id="rId13"/>
    <p:sldId id="275" r:id="rId14"/>
    <p:sldId id="280" r:id="rId15"/>
    <p:sldId id="284" r:id="rId16"/>
    <p:sldId id="281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9A2"/>
    <a:srgbClr val="FFE3A0"/>
    <a:srgbClr val="000000"/>
    <a:srgbClr val="56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70E5B-4B96-4AC2-8316-6A81583CF195}" v="672" dt="2025-08-19T03:55:37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78947" autoAdjust="0"/>
  </p:normalViewPr>
  <p:slideViewPr>
    <p:cSldViewPr snapToGrid="0">
      <p:cViewPr varScale="1">
        <p:scale>
          <a:sx n="42" d="100"/>
          <a:sy n="42" d="100"/>
        </p:scale>
        <p:origin x="1600" y="208"/>
      </p:cViewPr>
      <p:guideLst/>
    </p:cSldViewPr>
  </p:slideViewPr>
  <p:outlineViewPr>
    <p:cViewPr>
      <p:scale>
        <a:sx n="33" d="100"/>
        <a:sy n="33" d="100"/>
      </p:scale>
      <p:origin x="0" y="-23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a Lim" userId="7af8709b-30fc-424d-a6fc-89d540904d12" providerId="ADAL" clId="{57A472FF-965F-4B98-A008-E3443E1C7223}"/>
    <pc:docChg chg="modSld">
      <pc:chgData name="Katrina Lim" userId="7af8709b-30fc-424d-a6fc-89d540904d12" providerId="ADAL" clId="{57A472FF-965F-4B98-A008-E3443E1C7223}" dt="2025-08-20T02:55:54.291" v="12" actId="20577"/>
      <pc:docMkLst>
        <pc:docMk/>
      </pc:docMkLst>
      <pc:sldChg chg="modNotesTx">
        <pc:chgData name="Katrina Lim" userId="7af8709b-30fc-424d-a6fc-89d540904d12" providerId="ADAL" clId="{57A472FF-965F-4B98-A008-E3443E1C7223}" dt="2025-08-20T02:55:20.114" v="6" actId="20577"/>
        <pc:sldMkLst>
          <pc:docMk/>
          <pc:sldMk cId="1063681999" sldId="269"/>
        </pc:sldMkLst>
      </pc:sldChg>
      <pc:sldChg chg="modNotesTx">
        <pc:chgData name="Katrina Lim" userId="7af8709b-30fc-424d-a6fc-89d540904d12" providerId="ADAL" clId="{57A472FF-965F-4B98-A008-E3443E1C7223}" dt="2025-08-20T02:55:15.190" v="5" actId="20577"/>
        <pc:sldMkLst>
          <pc:docMk/>
          <pc:sldMk cId="559555103" sldId="270"/>
        </pc:sldMkLst>
      </pc:sldChg>
      <pc:sldChg chg="modNotesTx">
        <pc:chgData name="Katrina Lim" userId="7af8709b-30fc-424d-a6fc-89d540904d12" providerId="ADAL" clId="{57A472FF-965F-4B98-A008-E3443E1C7223}" dt="2025-08-20T02:55:05.478" v="2" actId="20577"/>
        <pc:sldMkLst>
          <pc:docMk/>
          <pc:sldMk cId="905147747" sldId="271"/>
        </pc:sldMkLst>
      </pc:sldChg>
      <pc:sldChg chg="modNotesTx">
        <pc:chgData name="Katrina Lim" userId="7af8709b-30fc-424d-a6fc-89d540904d12" providerId="ADAL" clId="{57A472FF-965F-4B98-A008-E3443E1C7223}" dt="2025-08-20T02:55:03.366" v="1" actId="20577"/>
        <pc:sldMkLst>
          <pc:docMk/>
          <pc:sldMk cId="2291385001" sldId="272"/>
        </pc:sldMkLst>
      </pc:sldChg>
      <pc:sldChg chg="modNotesTx">
        <pc:chgData name="Katrina Lim" userId="7af8709b-30fc-424d-a6fc-89d540904d12" providerId="ADAL" clId="{57A472FF-965F-4B98-A008-E3443E1C7223}" dt="2025-08-20T02:55:10.952" v="4" actId="20577"/>
        <pc:sldMkLst>
          <pc:docMk/>
          <pc:sldMk cId="2200654673" sldId="273"/>
        </pc:sldMkLst>
      </pc:sldChg>
      <pc:sldChg chg="modNotesTx">
        <pc:chgData name="Katrina Lim" userId="7af8709b-30fc-424d-a6fc-89d540904d12" providerId="ADAL" clId="{57A472FF-965F-4B98-A008-E3443E1C7223}" dt="2025-08-20T02:55:24.396" v="7" actId="20577"/>
        <pc:sldMkLst>
          <pc:docMk/>
          <pc:sldMk cId="2902495356" sldId="274"/>
        </pc:sldMkLst>
      </pc:sldChg>
      <pc:sldChg chg="modNotesTx">
        <pc:chgData name="Katrina Lim" userId="7af8709b-30fc-424d-a6fc-89d540904d12" providerId="ADAL" clId="{57A472FF-965F-4B98-A008-E3443E1C7223}" dt="2025-08-20T02:55:37.363" v="9" actId="20577"/>
        <pc:sldMkLst>
          <pc:docMk/>
          <pc:sldMk cId="260645230" sldId="275"/>
        </pc:sldMkLst>
      </pc:sldChg>
      <pc:sldChg chg="modNotesTx">
        <pc:chgData name="Katrina Lim" userId="7af8709b-30fc-424d-a6fc-89d540904d12" providerId="ADAL" clId="{57A472FF-965F-4B98-A008-E3443E1C7223}" dt="2025-08-20T02:55:34.858" v="8" actId="20577"/>
        <pc:sldMkLst>
          <pc:docMk/>
          <pc:sldMk cId="373349659" sldId="276"/>
        </pc:sldMkLst>
      </pc:sldChg>
      <pc:sldChg chg="modNotesTx">
        <pc:chgData name="Katrina Lim" userId="7af8709b-30fc-424d-a6fc-89d540904d12" providerId="ADAL" clId="{57A472FF-965F-4B98-A008-E3443E1C7223}" dt="2025-08-20T02:55:39.643" v="10" actId="20577"/>
        <pc:sldMkLst>
          <pc:docMk/>
          <pc:sldMk cId="3982108173" sldId="280"/>
        </pc:sldMkLst>
      </pc:sldChg>
      <pc:sldChg chg="modNotesTx">
        <pc:chgData name="Katrina Lim" userId="7af8709b-30fc-424d-a6fc-89d540904d12" providerId="ADAL" clId="{57A472FF-965F-4B98-A008-E3443E1C7223}" dt="2025-08-20T02:55:54.291" v="12" actId="20577"/>
        <pc:sldMkLst>
          <pc:docMk/>
          <pc:sldMk cId="888909273" sldId="281"/>
        </pc:sldMkLst>
      </pc:sldChg>
      <pc:sldChg chg="modNotesTx">
        <pc:chgData name="Katrina Lim" userId="7af8709b-30fc-424d-a6fc-89d540904d12" providerId="ADAL" clId="{57A472FF-965F-4B98-A008-E3443E1C7223}" dt="2025-08-20T02:55:42.766" v="11" actId="20577"/>
        <pc:sldMkLst>
          <pc:docMk/>
          <pc:sldMk cId="269598763" sldId="284"/>
        </pc:sldMkLst>
      </pc:sldChg>
      <pc:sldChg chg="modNotesTx">
        <pc:chgData name="Katrina Lim" userId="7af8709b-30fc-424d-a6fc-89d540904d12" providerId="ADAL" clId="{57A472FF-965F-4B98-A008-E3443E1C7223}" dt="2025-08-20T02:54:58.699" v="0" actId="20577"/>
        <pc:sldMkLst>
          <pc:docMk/>
          <pc:sldMk cId="1991469824" sldId="2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68D374-711E-47C9-AB88-98DC3C2B97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1E8A4-E5DD-487D-8B35-D3F8227BB5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75E95-66A5-4306-8BF9-A1D74BFECDBF}" type="datetimeFigureOut">
              <a:rPr lang="en-AU" smtClean="0"/>
              <a:t>22/08/2025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8AC1D-31FA-4300-8B39-D2CF468D48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23A43-311A-4E59-BF92-C1B63F0E1F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EA1A6-C53E-47AF-BF55-2CBAB0D94A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33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47009-5C21-4BC8-AEE5-9C0F16C6166D}" type="datetimeFigureOut">
              <a:rPr lang="en-AU" smtClean="0"/>
              <a:t>22/08/2025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0A321-39DB-4806-A621-4594D3F3CB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8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A321-39DB-4806-A621-4594D3F3CBA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535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A321-39DB-4806-A621-4594D3F3CBA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86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A321-39DB-4806-A621-4594D3F3CBA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214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A321-39DB-4806-A621-4594D3F3CBA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274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A321-39DB-4806-A621-4594D3F3CBA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162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A321-39DB-4806-A621-4594D3F3CBA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31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A321-39DB-4806-A621-4594D3F3CBA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02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A321-39DB-4806-A621-4594D3F3CBA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09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A321-39DB-4806-A621-4594D3F3CBA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968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A321-39DB-4806-A621-4594D3F3CBA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744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A321-39DB-4806-A621-4594D3F3CBA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516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A321-39DB-4806-A621-4594D3F3CBA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4956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A321-39DB-4806-A621-4594D3F3CBA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857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A321-39DB-4806-A621-4594D3F3CBA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601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F145D568-A195-43CD-9462-920AF9A8F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6858000"/>
                </a:moveTo>
                <a:lnTo>
                  <a:pt x="6096000" y="6858000"/>
                </a:lnTo>
                <a:lnTo>
                  <a:pt x="609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4DBDE"/>
          </a:solidFill>
        </p:spPr>
        <p:txBody>
          <a:bodyPr wrap="square" lIns="0" tIns="0" rIns="0" bIns="0" rtlCol="0"/>
          <a:lstStyle/>
          <a:p>
            <a:pPr>
              <a:lnSpc>
                <a:spcPct val="120000"/>
              </a:lnSpc>
            </a:pPr>
            <a:endParaRPr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073AC3D-53C0-470E-84FB-C345B8B3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4" y="241051"/>
            <a:ext cx="5600765" cy="1565194"/>
          </a:xfrm>
        </p:spPr>
        <p:txBody>
          <a:bodyPr/>
          <a:lstStyle>
            <a:lvl1pPr>
              <a:lnSpc>
                <a:spcPct val="90000"/>
              </a:lnSpc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3A808-33AB-4C56-AA62-C38668DAE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17" y="2162826"/>
            <a:ext cx="5600765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C20B0A7-A90A-477C-9516-0AB5665FA0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618" y="4175169"/>
            <a:ext cx="5600764" cy="686567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A390102-23AE-4AD4-A18A-A39D00F618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C72EF-96C1-F48B-680A-F7FE004FAA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662" y="6204115"/>
            <a:ext cx="228010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0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F145D568-A195-43CD-9462-920AF9A8F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6858000"/>
                </a:moveTo>
                <a:lnTo>
                  <a:pt x="6096000" y="6858000"/>
                </a:lnTo>
                <a:lnTo>
                  <a:pt x="609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>
              <a:lnSpc>
                <a:spcPct val="120000"/>
              </a:lnSpc>
            </a:pPr>
            <a:endParaRPr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073AC3D-53C0-470E-84FB-C345B8B3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4" y="241051"/>
            <a:ext cx="5600765" cy="1565194"/>
          </a:xfrm>
        </p:spPr>
        <p:txBody>
          <a:bodyPr/>
          <a:lstStyle>
            <a:lvl1pPr>
              <a:lnSpc>
                <a:spcPct val="90000"/>
              </a:lnSpc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3A808-33AB-4C56-AA62-C38668DAE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17" y="2162826"/>
            <a:ext cx="5600765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C20B0A7-A90A-477C-9516-0AB5665FA0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618" y="4175169"/>
            <a:ext cx="5600764" cy="686567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A390102-23AE-4AD4-A18A-A39D00F618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E6030F-8AEF-E583-90EE-85351C27A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38" y="6120609"/>
            <a:ext cx="357866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0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>
            <a:extLst>
              <a:ext uri="{FF2B5EF4-FFF2-40B4-BE49-F238E27FC236}">
                <a16:creationId xmlns:a16="http://schemas.microsoft.com/office/drawing/2014/main" id="{C0935762-6F4A-4600-8B2F-6874F58C2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6858000"/>
                </a:moveTo>
                <a:lnTo>
                  <a:pt x="6096000" y="6858000"/>
                </a:lnTo>
                <a:lnTo>
                  <a:pt x="609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4BCD6"/>
          </a:solidFill>
        </p:spPr>
        <p:txBody>
          <a:bodyPr wrap="square" lIns="0" tIns="0" rIns="0" bIns="0" rtlCol="0"/>
          <a:lstStyle/>
          <a:p>
            <a:pPr>
              <a:lnSpc>
                <a:spcPct val="120000"/>
              </a:lnSpc>
            </a:pPr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C51A288B-FA07-41C1-A38F-AD394F18F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482645"/>
            <a:ext cx="6096000" cy="3375355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6858000"/>
                </a:moveTo>
                <a:lnTo>
                  <a:pt x="6096000" y="6858000"/>
                </a:lnTo>
                <a:lnTo>
                  <a:pt x="609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4D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B4F08E-9072-4F13-8E7F-E8FFE6E1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427420" y="2122320"/>
            <a:ext cx="3375357" cy="6096000"/>
          </a:xfrm>
          <a:prstGeom prst="rect">
            <a:avLst/>
          </a:prstGeom>
        </p:spPr>
      </p:pic>
      <p:sp>
        <p:nvSpPr>
          <p:cNvPr id="2" name="Title 14">
            <a:extLst>
              <a:ext uri="{FF2B5EF4-FFF2-40B4-BE49-F238E27FC236}">
                <a16:creationId xmlns:a16="http://schemas.microsoft.com/office/drawing/2014/main" id="{DF72CBEE-7D81-E1A8-1C3E-5EAB11D7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4" y="241051"/>
            <a:ext cx="5600765" cy="1565194"/>
          </a:xfrm>
        </p:spPr>
        <p:txBody>
          <a:bodyPr/>
          <a:lstStyle>
            <a:lvl1pPr>
              <a:lnSpc>
                <a:spcPct val="90000"/>
              </a:lnSpc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E2628D4-7AD4-0306-BD25-DAA1A1B40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17" y="2162826"/>
            <a:ext cx="5600765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AA149807-D54B-1558-81D4-F6A50C2646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618" y="4175169"/>
            <a:ext cx="5600764" cy="686567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B6E9D5-B0EE-47B6-A255-B07A469E4B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6002" cy="3482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B42E8-26C9-ACBE-58B4-B3174CF0C4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419" y="6120562"/>
            <a:ext cx="228010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0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8">
            <a:extLst>
              <a:ext uri="{FF2B5EF4-FFF2-40B4-BE49-F238E27FC236}">
                <a16:creationId xmlns:a16="http://schemas.microsoft.com/office/drawing/2014/main" id="{9C98AF78-7AED-41FE-A819-63E90479E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5373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63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058258-BCF8-6B42-1F18-FCF6B639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" y="185738"/>
            <a:ext cx="9573953" cy="788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256903-56E9-6FA8-4CD0-7044F9F10E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3" y="1401986"/>
            <a:ext cx="11247437" cy="48625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68D50A-8DA6-530C-B5C2-67EF0CB25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8342" y="185738"/>
            <a:ext cx="1108635" cy="7884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976473-D34C-4621-83AB-7F5906C6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07137"/>
            <a:ext cx="2743200" cy="365125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06229-8B15-49FB-9B86-4D89FB2A498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742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forma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8">
            <a:extLst>
              <a:ext uri="{FF2B5EF4-FFF2-40B4-BE49-F238E27FC236}">
                <a16:creationId xmlns:a16="http://schemas.microsoft.com/office/drawing/2014/main" id="{9C98AF78-7AED-41FE-A819-63E90479E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5373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63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596023-A4C5-21CE-CCAE-E8FA74B4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" y="185738"/>
            <a:ext cx="9573953" cy="788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C14485CE-ADB3-B0E6-52E3-563FF6E816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3" y="1401986"/>
            <a:ext cx="11247437" cy="4862512"/>
          </a:xfrm>
        </p:spPr>
        <p:txBody>
          <a:bodyPr numCol="2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EBBA0-7D95-C192-3DDC-673C7370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8342" y="185738"/>
            <a:ext cx="1108635" cy="788400"/>
          </a:xfrm>
          <a:prstGeom prst="rect">
            <a:avLst/>
          </a:prstGeom>
        </p:spPr>
      </p:pic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C9F0941E-79F8-40DC-9FB8-6FF5227D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07137"/>
            <a:ext cx="2743200" cy="365125"/>
          </a:xfrm>
        </p:spPr>
        <p:txBody>
          <a:bodyPr/>
          <a:lstStyle>
            <a:lvl1pPr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06229-8B15-49FB-9B86-4D89FB2A498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577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7724C2-5D4C-457B-B348-AD75BD37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" y="185738"/>
            <a:ext cx="9573953" cy="788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6067C-C190-4CA2-AC9F-A77ED584B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686" y="1381760"/>
            <a:ext cx="5479474" cy="474598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ClrTx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buClrTx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buClrTx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buClrTx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buClrTx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8FBE9-08F3-4CFB-903B-E4D2A7B01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9680" y="1381760"/>
            <a:ext cx="5291513" cy="474598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9" name="object 28">
            <a:extLst>
              <a:ext uri="{FF2B5EF4-FFF2-40B4-BE49-F238E27FC236}">
                <a16:creationId xmlns:a16="http://schemas.microsoft.com/office/drawing/2014/main" id="{21CA44B0-73FA-4BC1-A0FC-6C9B78F49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5373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63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C66B67-B744-59F9-036D-4EB357C17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8342" y="185738"/>
            <a:ext cx="1108635" cy="788400"/>
          </a:xfrm>
          <a:prstGeom prst="rect">
            <a:avLst/>
          </a:prstGeom>
        </p:spPr>
      </p:pic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353E1D38-84CF-A789-A22F-0A3E82A1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07137"/>
            <a:ext cx="2743200" cy="365125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06229-8B15-49FB-9B86-4D89FB2A498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95281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eavy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8">
            <a:extLst>
              <a:ext uri="{FF2B5EF4-FFF2-40B4-BE49-F238E27FC236}">
                <a16:creationId xmlns:a16="http://schemas.microsoft.com/office/drawing/2014/main" id="{21CA44B0-73FA-4BC1-A0FC-6C9B78F49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3547" y="1111443"/>
            <a:ext cx="12195547" cy="45719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63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46CCCE-5275-A733-3F31-01164AB5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" y="185738"/>
            <a:ext cx="9573953" cy="788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034F348-B02F-B473-A93C-F5B0C8DBC3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8000" y="1294258"/>
            <a:ext cx="7228496" cy="48271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2C85E2-7594-FAFD-0C09-9FF7ADD619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47013" y="1157288"/>
            <a:ext cx="4344987" cy="5700712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9F103-1524-460D-FCB7-A1AFB8C5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8342" y="185738"/>
            <a:ext cx="1108635" cy="788400"/>
          </a:xfrm>
          <a:prstGeom prst="rect">
            <a:avLst/>
          </a:prstGeom>
        </p:spPr>
      </p:pic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85A10529-81A8-720A-E7D3-E661BF2A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93296" y="6307137"/>
            <a:ext cx="2743200" cy="365125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06229-8B15-49FB-9B86-4D89FB2A498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0617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heavy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7724C2-5D4C-457B-B348-AD75BD37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22" y="156558"/>
            <a:ext cx="5545975" cy="788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6067C-C190-4CA2-AC9F-A77ED584B0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222" y="1300480"/>
            <a:ext cx="5516659" cy="500665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8FBE9-08F3-4CFB-903B-E4D2A7B01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1121" y="1087121"/>
            <a:ext cx="5398192" cy="252984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9" name="object 28">
            <a:extLst>
              <a:ext uri="{FF2B5EF4-FFF2-40B4-BE49-F238E27FC236}">
                <a16:creationId xmlns:a16="http://schemas.microsoft.com/office/drawing/2014/main" id="{21CA44B0-73FA-4BC1-A0FC-6C9B78F49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53733"/>
            <a:ext cx="6096000" cy="45719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63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4194AE3-9C72-4335-AB43-58F1ECCD7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63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829C27A-DDFF-4EAB-9434-BD6A4F28319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45827" y="3667760"/>
            <a:ext cx="5373486" cy="2529840"/>
          </a:xfrm>
          <a:prstGeom prst="rect">
            <a:avLst/>
          </a:prstGeom>
        </p:spPr>
        <p:txBody>
          <a:bodyPr/>
          <a:lstStyle>
            <a:lvl1pPr>
              <a:buClrTx/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591C40-3956-26EA-B106-DA68F3ABC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8342" y="185738"/>
            <a:ext cx="1108635" cy="788400"/>
          </a:xfrm>
          <a:prstGeom prst="rect">
            <a:avLst/>
          </a:prstGeom>
        </p:spPr>
      </p:pic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40F91711-2E67-4633-839C-19645FAC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07137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06229-8B15-49FB-9B86-4D89FB2A498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8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352BE8AF-0A28-403E-ABAA-EC5D50D1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6858000"/>
                </a:moveTo>
                <a:lnTo>
                  <a:pt x="6096000" y="6858000"/>
                </a:lnTo>
                <a:lnTo>
                  <a:pt x="609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9E7F"/>
          </a:solidFill>
        </p:spPr>
        <p:txBody>
          <a:bodyPr wrap="square" lIns="0" tIns="0" rIns="0" bIns="0" rtlCol="0"/>
          <a:lstStyle/>
          <a:p>
            <a:endParaRPr>
              <a:solidFill>
                <a:srgbClr val="EE9E7F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6B28860-5389-4F41-B727-65F5A8821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6858000"/>
                </a:moveTo>
                <a:lnTo>
                  <a:pt x="6096000" y="6858000"/>
                </a:lnTo>
                <a:lnTo>
                  <a:pt x="609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4B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54A6F-E4E9-488D-95B9-249D5D81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69" y="208566"/>
            <a:ext cx="5288908" cy="1936117"/>
          </a:xfrm>
        </p:spPr>
        <p:txBody>
          <a:bodyPr anchor="t"/>
          <a:lstStyle>
            <a:lvl1pPr>
              <a:defRPr sz="55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33752-D013-4642-88B3-56E9F4AF4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429500" y="2087617"/>
            <a:ext cx="3429001" cy="611176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C3AED0-8E8A-47F3-A127-0C7005C96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8063" y="0"/>
            <a:ext cx="6096000" cy="3429000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CF8FE-C58D-A15C-7195-EDF71EFE4B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369" y="6094153"/>
            <a:ext cx="2282028" cy="55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0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A423C4-E0F1-4716-BC9A-A2FE6ACA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1" y="208567"/>
            <a:ext cx="11123814" cy="609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38D0C-7210-4757-9312-D248AFD9D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691" y="1418300"/>
            <a:ext cx="11123814" cy="468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8E5D6-0B02-4089-BC17-02A947AEA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4306229-8B15-49FB-9B86-4D89FB2A498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23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0" r:id="rId4"/>
    <p:sldLayoutId id="2147483661" r:id="rId5"/>
    <p:sldLayoutId id="2147483652" r:id="rId6"/>
    <p:sldLayoutId id="2147483662" r:id="rId7"/>
    <p:sldLayoutId id="2147483663" r:id="rId8"/>
    <p:sldLayoutId id="214748366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.org/product/tactile-strategies-for-children-who-have-visual-impairments-and-multiple-disabilities-promoting-communication-and-learning-skills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DxLCbFhlcms" TargetMode="External"/><Relationship Id="rId5" Type="http://schemas.openxmlformats.org/officeDocument/2006/relationships/hyperlink" Target="https://www.nationaldb.org/info-center/educational-practices/hand-under-hand/" TargetMode="External"/><Relationship Id="rId4" Type="http://schemas.openxmlformats.org/officeDocument/2006/relationships/hyperlink" Target="https://activelearningspace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tsense.org.au/research/projects/the-australian-childhood-vision-impairment-register-acvir#:~:text=If%20you%20are%20a%20child%20or%20a%20parent,to%20join%20the%20Australian%20Childhood%20Vision%20Impairment%20Register.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ature.com/articles/s41433-021-01656-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kins.org/our-work/cvi/by-the-numbe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erkins.org/cvi-now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imagine.org.a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hildkind.org.au/wp-content/uploads/2024/10/National-Guidelines-for-Best-Practice-in-Early-Childhood-Intervention-2nd-Edition.pdf" TargetMode="External"/><Relationship Id="rId4" Type="http://schemas.openxmlformats.org/officeDocument/2006/relationships/hyperlink" Target="https://www.flipsnack.com/earlychildhoodintervention/ecia-national-guidelines-best-practice-in-eci/full-view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cqa.gov.au/sites/default/files/2023-01/EYLF-2022-V2.0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cecqa.gov.au/sites/default/files/2024-06/MTOP-2022-V2.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16E62B-A861-48F3-BC61-5E340D95B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17" y="594494"/>
            <a:ext cx="5600765" cy="1565194"/>
          </a:xfrm>
        </p:spPr>
        <p:txBody>
          <a:bodyPr/>
          <a:lstStyle/>
          <a:p>
            <a:r>
              <a:rPr lang="en-AU" sz="4400" dirty="0"/>
              <a:t>Supporting Children with Additional Disabilities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F98CED8-4D58-4CD2-A2A7-D9F94E4F5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17" y="2682831"/>
            <a:ext cx="5600765" cy="1655762"/>
          </a:xfrm>
        </p:spPr>
        <p:txBody>
          <a:bodyPr/>
          <a:lstStyle/>
          <a:p>
            <a:r>
              <a:rPr lang="en-AU" b="1" dirty="0"/>
              <a:t>Katrina Lim</a:t>
            </a:r>
          </a:p>
          <a:p>
            <a:r>
              <a:rPr lang="en-AU" dirty="0"/>
              <a:t>COMS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04D26F-AB00-4DC8-ABD5-97F57F29C1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19 August 2025</a:t>
            </a:r>
          </a:p>
        </p:txBody>
      </p:sp>
      <p:pic>
        <p:nvPicPr>
          <p:cNvPr id="5" name="Picture Placeholder 4" descr="Close up of a yellow labrador Guide Dog. The focus is on the eyes and nose. ">
            <a:extLst>
              <a:ext uri="{FF2B5EF4-FFF2-40B4-BE49-F238E27FC236}">
                <a16:creationId xmlns:a16="http://schemas.microsoft.com/office/drawing/2014/main" id="{CF166A13-3C7B-4413-96D4-CDB9E980E7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95701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DACB-919C-EF55-BDD9-4DBA10BE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Other Important Considerations: Choice and Control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0B7A-EF7D-9F7C-9EC6-3E69675A1D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3" y="1401986"/>
            <a:ext cx="7015127" cy="4862512"/>
          </a:xfrm>
        </p:spPr>
        <p:txBody>
          <a:bodyPr>
            <a:normAutofit/>
          </a:bodyPr>
          <a:lstStyle/>
          <a:p>
            <a:r>
              <a:rPr lang="en-GB" dirty="0"/>
              <a:t>Opportunities for self-initiated, purposeful movement</a:t>
            </a:r>
          </a:p>
          <a:p>
            <a:r>
              <a:rPr lang="en-GB" dirty="0"/>
              <a:t>Opportunities for child to explore, learn, and be part of the world around them e.g. involvement in daily routines (inclusion)</a:t>
            </a:r>
          </a:p>
          <a:p>
            <a:r>
              <a:rPr lang="en-GB" dirty="0"/>
              <a:t>Bodily autonomy, treat hands with respect e.g. hand over hand vs hand under hand, cueing hierarchies</a:t>
            </a:r>
          </a:p>
          <a:p>
            <a:r>
              <a:rPr lang="en-GB" dirty="0"/>
              <a:t>Restrictive practices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789DF-6858-2611-9FB7-99A2D986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229-8B15-49FB-9B86-4D89FB2A498E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5" name="Picture 4" descr="The adult has now removed their supporting finger and the adult is just using hand under hand with the child's hand on top to reach toward the ball.">
            <a:extLst>
              <a:ext uri="{FF2B5EF4-FFF2-40B4-BE49-F238E27FC236}">
                <a16:creationId xmlns:a16="http://schemas.microsoft.com/office/drawing/2014/main" id="{AA7A1415-F4A4-B77C-52A5-20B17C792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617" y="1599417"/>
            <a:ext cx="2743200" cy="3659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4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4A57-DF48-7221-6C8E-F41C536C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Considerations: Communication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C8D8E-5FE0-CE4F-7DE4-BC031B07A7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3" y="1401986"/>
            <a:ext cx="11260830" cy="4862512"/>
          </a:xfrm>
        </p:spPr>
        <p:txBody>
          <a:bodyPr/>
          <a:lstStyle/>
          <a:p>
            <a:r>
              <a:rPr lang="en-GB" dirty="0"/>
              <a:t>Support child to know who you are and model strategies e.g. name, identification cues as well as verbal introductions </a:t>
            </a:r>
          </a:p>
          <a:p>
            <a:r>
              <a:rPr lang="en-GB" dirty="0"/>
              <a:t>Supporting children to anticipate routines and what is happening next e.g. verbal, touch, object cues.</a:t>
            </a:r>
          </a:p>
          <a:p>
            <a:r>
              <a:rPr lang="en-GB" dirty="0"/>
              <a:t>Recognise behaviour as communication </a:t>
            </a:r>
          </a:p>
          <a:p>
            <a:r>
              <a:rPr lang="en-GB" dirty="0"/>
              <a:t>Collaboration with family and other professionals e.g. speech pathologist, behaviour support specialist to understand child’s communication, preferences and identify appropriate strategies.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42CC5-0393-E38E-C710-F8952CA3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229-8B15-49FB-9B86-4D89FB2A498E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10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547A-84C9-82D9-FAE0-06FBF6EB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B0FDD-F2B0-5B89-AF42-FFEE62BF91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>
                <a:hlinkClick r:id="rId3"/>
              </a:rPr>
              <a:t>Tactile Strategies for Children Who Have Visual Impairments and Multiple Disabilities: Promoting Communication and Learning Skills | American Printing House</a:t>
            </a:r>
            <a:endParaRPr lang="en-GB" dirty="0"/>
          </a:p>
          <a:p>
            <a:r>
              <a:rPr lang="en-GB" dirty="0">
                <a:hlinkClick r:id="rId4"/>
              </a:rPr>
              <a:t>Active Learning Space - Active Learning Space</a:t>
            </a:r>
            <a:endParaRPr lang="en-GB" dirty="0"/>
          </a:p>
          <a:p>
            <a:r>
              <a:rPr lang="en-AU" dirty="0">
                <a:hlinkClick r:id="rId5"/>
              </a:rPr>
              <a:t>Hand-Under-Hand Interactions | National </a:t>
            </a:r>
            <a:r>
              <a:rPr lang="en-AU" dirty="0" err="1">
                <a:hlinkClick r:id="rId5"/>
              </a:rPr>
              <a:t>Center</a:t>
            </a:r>
            <a:r>
              <a:rPr lang="en-AU" dirty="0">
                <a:hlinkClick r:id="rId5"/>
              </a:rPr>
              <a:t> on </a:t>
            </a:r>
            <a:r>
              <a:rPr lang="en-AU" dirty="0" err="1">
                <a:hlinkClick r:id="rId5"/>
              </a:rPr>
              <a:t>Deafblindness</a:t>
            </a:r>
            <a:endParaRPr lang="en-AU" dirty="0"/>
          </a:p>
          <a:p>
            <a:r>
              <a:rPr lang="en-GB" dirty="0">
                <a:hlinkClick r:id="rId6"/>
              </a:rPr>
              <a:t>Making play inclusive - Hand under hand communication</a:t>
            </a:r>
            <a:endParaRPr lang="en-GB" dirty="0"/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2BBB7-6079-DC6E-CC35-8C9235F7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229-8B15-49FB-9B86-4D89FB2A498E}" type="slidenum">
              <a:rPr lang="en-AU" smtClean="0"/>
              <a:pPr/>
              <a:t>12</a:t>
            </a:fld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E33D5A-F3AD-2118-5945-EE2B7112D6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369129" y="1560399"/>
            <a:ext cx="3486329" cy="43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3C35-45E3-5152-74A5-004B7A71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406801"/>
            <a:ext cx="10290890" cy="788609"/>
          </a:xfrm>
        </p:spPr>
        <p:txBody>
          <a:bodyPr>
            <a:normAutofit fontScale="90000"/>
          </a:bodyPr>
          <a:lstStyle/>
          <a:p>
            <a:r>
              <a:rPr lang="en-GB" dirty="0"/>
              <a:t>Considerations: Promoting High Expectations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6BF5A-AFBF-42ED-32B6-CE7367CCF2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3" y="1401986"/>
            <a:ext cx="6663435" cy="4862512"/>
          </a:xfrm>
        </p:spPr>
        <p:txBody>
          <a:bodyPr>
            <a:normAutofit/>
          </a:bodyPr>
          <a:lstStyle/>
          <a:p>
            <a:r>
              <a:rPr lang="en-GB" dirty="0"/>
              <a:t>Consider child’s capacity to learn and refine O&amp;M techniques e.g. guiding</a:t>
            </a:r>
          </a:p>
          <a:p>
            <a:r>
              <a:rPr lang="en-GB" dirty="0"/>
              <a:t> Considering opportunities for greater independence - even when travelling accompanied e.g. mini-routes, turning shower on/off, packing/unpacking lunchbox. 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93783-E0E4-1448-8102-FED050B5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229-8B15-49FB-9B86-4D89FB2A498E}" type="slidenum">
              <a:rPr lang="en-AU" smtClean="0"/>
              <a:pPr/>
              <a:t>13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AA2D9-F96D-1D99-9AE1-9781E8962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731" y="1320017"/>
            <a:ext cx="4017361" cy="4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09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262950-CBA1-45A8-B38B-DAAED937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Thank you</a:t>
            </a:r>
          </a:p>
        </p:txBody>
      </p:sp>
      <p:pic>
        <p:nvPicPr>
          <p:cNvPr id="9" name="Picture Placeholder 8" descr="A person with a cane walking on black tactile flooring.">
            <a:extLst>
              <a:ext uri="{FF2B5EF4-FFF2-40B4-BE49-F238E27FC236}">
                <a16:creationId xmlns:a16="http://schemas.microsoft.com/office/drawing/2014/main" id="{16DC6F99-B2F5-FBCE-8B96-C8B182947A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>
          <a:xfrm>
            <a:off x="6096000" y="0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99821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0A30-30F6-A752-20D0-B28152D9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D7F7C-7C04-F761-CFE8-FEDC0E649B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What do we know about children with VI in Australia</a:t>
            </a:r>
          </a:p>
          <a:p>
            <a:r>
              <a:rPr lang="en-GB" dirty="0"/>
              <a:t>Best practice guidelines</a:t>
            </a:r>
          </a:p>
          <a:p>
            <a:r>
              <a:rPr lang="en-GB" dirty="0"/>
              <a:t>Educational frameworks</a:t>
            </a:r>
          </a:p>
          <a:p>
            <a:r>
              <a:rPr lang="en-GB" dirty="0"/>
              <a:t>Other important considerations:</a:t>
            </a:r>
          </a:p>
          <a:p>
            <a:pPr lvl="1"/>
            <a:r>
              <a:rPr lang="en-GB" dirty="0"/>
              <a:t>Choice and control</a:t>
            </a:r>
          </a:p>
          <a:p>
            <a:pPr lvl="1"/>
            <a:r>
              <a:rPr lang="en-GB" dirty="0"/>
              <a:t>Communication</a:t>
            </a:r>
          </a:p>
          <a:p>
            <a:pPr lvl="1"/>
            <a:r>
              <a:rPr lang="en-GB" dirty="0"/>
              <a:t>High expectations</a:t>
            </a:r>
          </a:p>
          <a:p>
            <a:endParaRPr lang="en-GB" dirty="0"/>
          </a:p>
          <a:p>
            <a:endParaRPr lang="en-GB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96B8E-1B6C-7A5F-C520-C4BAF9EA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229-8B15-49FB-9B86-4D89FB2A498E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146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7F909-E2BF-3E67-8A93-5BD80F27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 we know about children with VI?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732B-859C-6EED-B473-7973D9A895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3" y="1401986"/>
            <a:ext cx="10994274" cy="4862512"/>
          </a:xfrm>
        </p:spPr>
        <p:txBody>
          <a:bodyPr/>
          <a:lstStyle/>
          <a:p>
            <a:r>
              <a:rPr lang="en-GB" dirty="0">
                <a:hlinkClick r:id="rId3"/>
              </a:rPr>
              <a:t>The Australian Childhood Vision Impairment Register (ACVIR) • </a:t>
            </a:r>
            <a:r>
              <a:rPr lang="en-GB" dirty="0" err="1">
                <a:hlinkClick r:id="rId3"/>
              </a:rPr>
              <a:t>NextSense</a:t>
            </a:r>
            <a:r>
              <a:rPr lang="en-GB" dirty="0"/>
              <a:t> </a:t>
            </a:r>
          </a:p>
          <a:p>
            <a:r>
              <a:rPr lang="en-GB" dirty="0">
                <a:hlinkClick r:id="rId4"/>
              </a:rPr>
              <a:t>Silvera, S. Martin, F., Flaherty, M., &amp; Russell, H. (2021). Reporting on Australian childhood visual impairment: the first 10 years | Eye</a:t>
            </a:r>
            <a:endParaRPr lang="en-GB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83EEB-2B3B-82EE-2E4F-3CCC4A97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229-8B15-49FB-9B86-4D89FB2A498E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38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BEC9-5A40-738C-DF7B-495A401A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185738"/>
            <a:ext cx="9573953" cy="788609"/>
          </a:xfrm>
        </p:spPr>
        <p:txBody>
          <a:bodyPr>
            <a:normAutofit/>
          </a:bodyPr>
          <a:lstStyle/>
          <a:p>
            <a:r>
              <a:rPr lang="en-GB" dirty="0"/>
              <a:t>What do we know? (Silvera et al, 2021)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D62BD-AADB-ADAF-2995-0C24EEDC38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904 children and families participated</a:t>
            </a:r>
          </a:p>
          <a:p>
            <a:r>
              <a:rPr lang="en-GB" dirty="0"/>
              <a:t>The most common primary visual diagnoses: retinal dystrophy (17%), CVI (15%), Albinism (11%). </a:t>
            </a:r>
          </a:p>
          <a:p>
            <a:r>
              <a:rPr lang="en-GB" dirty="0"/>
              <a:t>44% of children had comorbidities (US register reported 65.4%)</a:t>
            </a:r>
          </a:p>
          <a:p>
            <a:r>
              <a:rPr lang="en-GB" dirty="0"/>
              <a:t>Children frequently had more than one type of disability  (11% reported hearing loss, 28% speech disability, 30% learning disability, 31% physical disability.</a:t>
            </a:r>
          </a:p>
          <a:p>
            <a:r>
              <a:rPr lang="en-GB" dirty="0"/>
              <a:t>47% reported health conditions other than VI</a:t>
            </a:r>
            <a:r>
              <a:rPr lang="en-AU" dirty="0"/>
              <a:t> – often more than one (14% epilepsy, 13% CP, 9% asthma, 7% ASD, 8% low muscle tone)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61FE6-7A57-9B5C-F37C-6D966B4F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229-8B15-49FB-9B86-4D89FB2A498E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14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5DD5-C1FB-CA42-99A5-F4224F1E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CVI? 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E610-79BB-F2F2-4262-43992C9670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It is likely current Australian data does not reflect the high number of children with CVI. </a:t>
            </a:r>
          </a:p>
          <a:p>
            <a:r>
              <a:rPr lang="en-GB" dirty="0"/>
              <a:t>In the USA, CVI the leading cause of childhood blindness and low vision (based on US Register 24% CVI; cited in Silvera et al., 2021)</a:t>
            </a:r>
          </a:p>
          <a:p>
            <a:r>
              <a:rPr lang="en-GB" dirty="0"/>
              <a:t>CVI is common but alarmingly underdiagnosed. Fewer than 20% of likely CVI cases may receive a diagnosis (</a:t>
            </a:r>
            <a:r>
              <a:rPr lang="en-GB" dirty="0">
                <a:hlinkClick r:id="rId3"/>
              </a:rPr>
              <a:t>CVI by the numbers – Perkins School for the Blind</a:t>
            </a:r>
            <a:r>
              <a:rPr lang="en-GB" dirty="0"/>
              <a:t>)</a:t>
            </a:r>
          </a:p>
          <a:p>
            <a:r>
              <a:rPr lang="en-GB" dirty="0"/>
              <a:t>Comorbidities reported in US register: 65% have cerebral palsy, 64% epilepsy, 72% developmental delay, 23% autism spectrum disorder, 20% genetic anomalies (cited in Silvera et al., 2021)</a:t>
            </a:r>
          </a:p>
          <a:p>
            <a: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about CVI: </a:t>
            </a:r>
            <a:r>
              <a:rPr lang="en-GB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CVI Now – Perkins School for the Blind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BD4BC-C01A-EE00-FDF8-FD5377E8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229-8B15-49FB-9B86-4D89FB2A498E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065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1DB3-3321-42CF-B640-3407EA62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" y="185738"/>
            <a:ext cx="9573953" cy="788609"/>
          </a:xfrm>
        </p:spPr>
        <p:txBody>
          <a:bodyPr>
            <a:normAutofit/>
          </a:bodyPr>
          <a:lstStyle/>
          <a:p>
            <a:r>
              <a:rPr lang="en-AU" dirty="0"/>
              <a:t>Where Do I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45317-1754-2B35-C9D6-44EA9883DC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3" y="1401986"/>
            <a:ext cx="11247437" cy="4862512"/>
          </a:xfrm>
        </p:spPr>
        <p:txBody>
          <a:bodyPr>
            <a:normAutofit/>
          </a:bodyPr>
          <a:lstStyle/>
          <a:p>
            <a:r>
              <a:rPr lang="en-GB" dirty="0"/>
              <a:t>Best practice guidelines for early intervention are very relevant for older children as well, especially those with multiple disabilities.</a:t>
            </a:r>
          </a:p>
          <a:p>
            <a:r>
              <a:rPr lang="en-GB" dirty="0"/>
              <a:t>Consider routines-based assessment approaches e.g. Scale for Assessment of Family Enjoyment within Routines (SAFER; Scott &amp; McWilliam, 2000), Scale for the Assessment of Teachers’ Impressions of Routines and Engagement (SATIRE; Clingenpeel &amp; McWilliam, 2003) 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2A19C-FDC6-EE9D-274F-F1989119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07137"/>
            <a:ext cx="2743200" cy="365125"/>
          </a:xfrm>
        </p:spPr>
        <p:txBody>
          <a:bodyPr/>
          <a:lstStyle/>
          <a:p>
            <a:fld id="{E4306229-8B15-49FB-9B86-4D89FB2A498E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955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DB88-474D-4A37-ABA5-7678DCFE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Best Practice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3AAA-368C-4ED9-901C-2AA55E4AF9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Reimagine Australia (previously Early Childhood Intervention Australia, ECIA) </a:t>
            </a:r>
            <a:r>
              <a:rPr lang="en-AU" dirty="0">
                <a:hlinkClick r:id="rId3"/>
              </a:rPr>
              <a:t>Home - Reimagine Australia</a:t>
            </a:r>
            <a:r>
              <a:rPr lang="en-AU" dirty="0"/>
              <a:t> </a:t>
            </a:r>
          </a:p>
          <a:p>
            <a:r>
              <a:rPr lang="en-AU" dirty="0"/>
              <a:t>ECIA National Guidelines: Best Practice in Early Childhood Intervention (2016) </a:t>
            </a:r>
            <a:r>
              <a:rPr lang="en-GB" dirty="0">
                <a:hlinkClick r:id="rId4"/>
              </a:rPr>
              <a:t>ECIA National Guidelines - Best Practice in ECI by ECIA – </a:t>
            </a:r>
            <a:r>
              <a:rPr lang="en-GB" dirty="0" err="1">
                <a:hlinkClick r:id="rId4"/>
              </a:rPr>
              <a:t>Flipsnack</a:t>
            </a:r>
            <a:r>
              <a:rPr lang="en-GB" dirty="0"/>
              <a:t>. </a:t>
            </a:r>
          </a:p>
          <a:p>
            <a:pPr lvl="1"/>
            <a:r>
              <a:rPr lang="en-GB" dirty="0"/>
              <a:t>The NDIS has used these guidelines as the basis for their early childhood approach for children aged 0-9</a:t>
            </a:r>
          </a:p>
          <a:p>
            <a:r>
              <a:rPr lang="en-GB" dirty="0">
                <a:hlinkClick r:id="rId5"/>
              </a:rPr>
              <a:t>National Guidelines for Best Practice (2nd Edition)</a:t>
            </a:r>
            <a:endParaRPr lang="en-GB" dirty="0"/>
          </a:p>
          <a:p>
            <a:pPr lvl="1"/>
            <a:r>
              <a:rPr lang="en-AU" dirty="0"/>
              <a:t>Released in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31C43-0AC6-44FD-AFD4-9AA0661D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229-8B15-49FB-9B86-4D89FB2A498E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368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6BEC-27D1-8D96-A8DA-8904DF2B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Practice – Some Key Points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28141-2FAB-817A-608F-892CA1FA7E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4" y="1401986"/>
            <a:ext cx="6291645" cy="46672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Family and client-centred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Coaching and capacity building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Collaborative teamwork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Inclusion &amp; Participation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Evidence based supports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Individualised and tailored supports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Strengths based approach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8F110-8EE7-C008-902C-6F03BDCD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229-8B15-49FB-9B86-4D89FB2A498E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49B43-8241-087E-C583-3B3C2417A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545" y="1245869"/>
            <a:ext cx="5115799" cy="51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9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10DC-E11B-4229-CA1B-81570711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Frameworks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BACE2-7AEE-CF3C-50DB-B03C7A53CB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hlinkClick r:id="rId3"/>
              </a:rPr>
              <a:t>Belonging, Being and Becoming: The Early Years Learning Framework for Australia </a:t>
            </a:r>
            <a:endParaRPr lang="en-GB" dirty="0"/>
          </a:p>
          <a:p>
            <a:pPr lvl="1"/>
            <a:r>
              <a:rPr lang="en-GB" dirty="0"/>
              <a:t>National approved learning framework for young children birth to 5 years old</a:t>
            </a:r>
          </a:p>
          <a:p>
            <a:r>
              <a:rPr lang="en-GB" dirty="0">
                <a:hlinkClick r:id="rId4"/>
              </a:rPr>
              <a:t>My Time Our Place: Framework for School Aged Care in Australia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National approved learning framework for school aged children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Both learning frameworks outline principles, practices and learning outcomes that guide educational leaders and educators in their curriculum decision-making and assist them in planning, delivering and evaluating quality programs in early childhood and school aged settings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5CF84-F098-AF32-C772-A352CD5C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6229-8B15-49FB-9B86-4D89FB2A498E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49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uide Dogs">
      <a:dk1>
        <a:srgbClr val="282829"/>
      </a:dk1>
      <a:lt1>
        <a:sysClr val="window" lastClr="FFFFFF"/>
      </a:lt1>
      <a:dk2>
        <a:srgbClr val="282829"/>
      </a:dk2>
      <a:lt2>
        <a:srgbClr val="E2DEDD"/>
      </a:lt2>
      <a:accent1>
        <a:srgbClr val="FF6E33"/>
      </a:accent1>
      <a:accent2>
        <a:srgbClr val="A4DBDE"/>
      </a:accent2>
      <a:accent3>
        <a:srgbClr val="FCBBE0"/>
      </a:accent3>
      <a:accent4>
        <a:srgbClr val="A4DBDE"/>
      </a:accent4>
      <a:accent5>
        <a:srgbClr val="01B48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-finalversionJuly2025.pptx" id="{710857AD-5C18-4DF1-A1A5-2869E9822AA6}" vid="{BFB1A945-9E95-429D-88DC-206F25C851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a8d36bb-dbb7-431f-b765-85915cd24a6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196AEBAA6CBE4886BDF0F8714737C7" ma:contentTypeVersion="14" ma:contentTypeDescription="Create a new document." ma:contentTypeScope="" ma:versionID="6af491ca31124150fc31484b25c5689d">
  <xsd:schema xmlns:xsd="http://www.w3.org/2001/XMLSchema" xmlns:xs="http://www.w3.org/2001/XMLSchema" xmlns:p="http://schemas.microsoft.com/office/2006/metadata/properties" xmlns:ns3="5a8d36bb-dbb7-431f-b765-85915cd24a60" xmlns:ns4="4cb90e56-69e9-46c9-bb5e-522f63296752" targetNamespace="http://schemas.microsoft.com/office/2006/metadata/properties" ma:root="true" ma:fieldsID="0625e5f28f146d42094703b604b099d7" ns3:_="" ns4:_="">
    <xsd:import namespace="5a8d36bb-dbb7-431f-b765-85915cd24a60"/>
    <xsd:import namespace="4cb90e56-69e9-46c9-bb5e-522f632967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d36bb-dbb7-431f-b765-85915cd24a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90e56-69e9-46c9-bb5e-522f6329675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2C8AFA-C1D1-46C6-B626-5951B246F3F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5a8d36bb-dbb7-431f-b765-85915cd24a60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4cb90e56-69e9-46c9-bb5e-522f6329675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F63BE9-8C70-433B-BC50-6188935C9D1B}">
  <ds:schemaRefs>
    <ds:schemaRef ds:uri="4cb90e56-69e9-46c9-bb5e-522f63296752"/>
    <ds:schemaRef ds:uri="5a8d36bb-dbb7-431f-b765-85915cd24a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2635E8D-C1FD-42EB-AE2F-343A77E2C8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609</TotalTime>
  <Words>863</Words>
  <Application>Microsoft Office PowerPoint</Application>
  <PresentationFormat>Widescreen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Supporting Children with Additional Disabilities</vt:lpstr>
      <vt:lpstr>Summary</vt:lpstr>
      <vt:lpstr>What do we know about children with VI?</vt:lpstr>
      <vt:lpstr>What do we know? (Silvera et al, 2021)</vt:lpstr>
      <vt:lpstr>What about CVI?  </vt:lpstr>
      <vt:lpstr>Where Do I Start?</vt:lpstr>
      <vt:lpstr>Best Practice Guidelines </vt:lpstr>
      <vt:lpstr>Best Practice – Some Key Points</vt:lpstr>
      <vt:lpstr>Education Frameworks</vt:lpstr>
      <vt:lpstr>Other Important Considerations: Choice and Control</vt:lpstr>
      <vt:lpstr>Considerations: Communication </vt:lpstr>
      <vt:lpstr>Resources</vt:lpstr>
      <vt:lpstr>Considerations: Promoting High Expectations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Katrina Lim</dc:creator>
  <cp:lastModifiedBy>Amy Barrett-Lennard</cp:lastModifiedBy>
  <cp:revision>2</cp:revision>
  <dcterms:created xsi:type="dcterms:W3CDTF">2025-07-31T05:28:04Z</dcterms:created>
  <dcterms:modified xsi:type="dcterms:W3CDTF">2025-08-22T05:39:57Z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0x010100FD196AEBAA6CBE4886BDF0F8714737C7</vt:lpwstr>
  </property>
</Properties>
</file>