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13" r:id="rId5"/>
    <p:sldMasterId id="2147483725" r:id="rId6"/>
  </p:sldMasterIdLst>
  <p:notesMasterIdLst>
    <p:notesMasterId r:id="rId32"/>
  </p:notesMasterIdLst>
  <p:sldIdLst>
    <p:sldId id="256" r:id="rId7"/>
    <p:sldId id="296" r:id="rId8"/>
    <p:sldId id="325" r:id="rId9"/>
    <p:sldId id="326" r:id="rId10"/>
    <p:sldId id="327" r:id="rId11"/>
    <p:sldId id="313" r:id="rId12"/>
    <p:sldId id="307" r:id="rId13"/>
    <p:sldId id="311" r:id="rId14"/>
    <p:sldId id="312" r:id="rId15"/>
    <p:sldId id="315" r:id="rId16"/>
    <p:sldId id="314" r:id="rId17"/>
    <p:sldId id="338" r:id="rId18"/>
    <p:sldId id="306" r:id="rId19"/>
    <p:sldId id="328" r:id="rId20"/>
    <p:sldId id="329" r:id="rId21"/>
    <p:sldId id="330" r:id="rId22"/>
    <p:sldId id="331" r:id="rId23"/>
    <p:sldId id="324" r:id="rId24"/>
    <p:sldId id="332" r:id="rId25"/>
    <p:sldId id="333" r:id="rId26"/>
    <p:sldId id="334" r:id="rId27"/>
    <p:sldId id="335" r:id="rId28"/>
    <p:sldId id="336" r:id="rId29"/>
    <p:sldId id="33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72760-4CD0-4D76-91B8-72D11DB213BD}" v="1" dt="2021-11-22T21:43:3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245" autoAdjust="0"/>
  </p:normalViewPr>
  <p:slideViewPr>
    <p:cSldViewPr>
      <p:cViewPr varScale="1">
        <p:scale>
          <a:sx n="30" d="100"/>
          <a:sy n="30" d="100"/>
        </p:scale>
        <p:origin x="1214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1EF6-E7DB-470E-9E16-2365593746DE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3450A-DA9A-4594-AE73-8BE46A589A4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1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t.nz/browse/passports-citizenship-and-identity/proving-and-protecting-your-identity/use-your-nz-documents-overseas#how-you-appl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DARREN</a:t>
            </a:r>
            <a:r>
              <a:rPr lang="en-AU" baseline="0" dirty="0"/>
              <a:t> TO INTRO WELCOME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04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ALICIA</a:t>
            </a:r>
          </a:p>
          <a:p>
            <a:r>
              <a:rPr lang="en-AU" dirty="0"/>
              <a:t>You can see here how most of the O&amp;M courses since 1971 have been mapped out</a:t>
            </a:r>
            <a:r>
              <a:rPr lang="en-AU" baseline="0" dirty="0"/>
              <a:t>, so your course should be listed here. If your course is not listed, please include that in a request via the OMAA website contact page.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34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Alicia to hand over to Lil </a:t>
            </a:r>
          </a:p>
          <a:p>
            <a:endParaRPr lang="en-AU" dirty="0"/>
          </a:p>
          <a:p>
            <a:r>
              <a:rPr lang="en-AU" dirty="0"/>
              <a:t>I am going</a:t>
            </a:r>
            <a:r>
              <a:rPr lang="en-AU" baseline="0" dirty="0"/>
              <a:t> to hand over to Lil now to speak about workplace experience. </a:t>
            </a:r>
            <a:endParaRPr lang="en-AU" dirty="0"/>
          </a:p>
          <a:p>
            <a:endParaRPr lang="en-AU" dirty="0"/>
          </a:p>
          <a:p>
            <a:r>
              <a:rPr lang="en-AU" dirty="0"/>
              <a:t>LIL</a:t>
            </a:r>
            <a:r>
              <a:rPr lang="en-AU" baseline="0" dirty="0"/>
              <a:t> to SPEAK </a:t>
            </a:r>
          </a:p>
          <a:p>
            <a:endParaRPr lang="en-AU" baseline="0" dirty="0"/>
          </a:p>
          <a:p>
            <a:r>
              <a:rPr lang="en-AU" baseline="0" dirty="0"/>
              <a:t>Lil to hand back to Alicia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59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ALICIA</a:t>
            </a:r>
          </a:p>
          <a:p>
            <a:r>
              <a:rPr lang="en-AU" dirty="0"/>
              <a:t>Lastly</a:t>
            </a:r>
            <a:r>
              <a:rPr lang="en-AU" baseline="0" dirty="0"/>
              <a:t> you will </a:t>
            </a:r>
            <a:r>
              <a:rPr lang="en-AU" dirty="0"/>
              <a:t>need a letter of recommendation from your agency</a:t>
            </a:r>
            <a:r>
              <a:rPr lang="en-AU" baseline="0" dirty="0"/>
              <a:t> for options 2 and 3. </a:t>
            </a:r>
            <a:endParaRPr lang="en-AU" dirty="0"/>
          </a:p>
          <a:p>
            <a:endParaRPr lang="en-AU" dirty="0"/>
          </a:p>
          <a:p>
            <a:r>
              <a:rPr lang="en-AU" dirty="0"/>
              <a:t>The</a:t>
            </a:r>
            <a:r>
              <a:rPr lang="en-AU" baseline="0" dirty="0"/>
              <a:t> letter </a:t>
            </a:r>
            <a:r>
              <a:rPr lang="en-AU" dirty="0"/>
              <a:t> will state that you are a competent</a:t>
            </a:r>
            <a:r>
              <a:rPr lang="en-AU" baseline="0" dirty="0"/>
              <a:t> professional who implements the O&amp;M body of knowledge </a:t>
            </a:r>
          </a:p>
          <a:p>
            <a:r>
              <a:rPr lang="en-AU" baseline="0" dirty="0"/>
              <a:t> It needs to be on Agency letter head and be signed by your  current or most recent supervisor , </a:t>
            </a:r>
          </a:p>
          <a:p>
            <a:r>
              <a:rPr lang="en-AU" baseline="0" dirty="0"/>
              <a:t>check with COMS at your agency if you need some help or for Independent O&amp;M’s reach out on the </a:t>
            </a:r>
            <a:r>
              <a:rPr lang="en-AU" baseline="0" dirty="0" err="1"/>
              <a:t>facebook</a:t>
            </a:r>
            <a:r>
              <a:rPr lang="en-AU" baseline="0" dirty="0"/>
              <a:t> page and I am sure one of our COMS members will help you out, ,</a:t>
            </a:r>
          </a:p>
          <a:p>
            <a:r>
              <a:rPr lang="en-AU" baseline="0" dirty="0"/>
              <a:t>In preparing this presentation I took at look at Darren’s letter- it was much more concise that mine, so it does not need to be as detailed as the one shown here. </a:t>
            </a:r>
          </a:p>
          <a:p>
            <a:endParaRPr lang="en-AU" dirty="0"/>
          </a:p>
          <a:p>
            <a:r>
              <a:rPr lang="en-AU" dirty="0"/>
              <a:t>Independent</a:t>
            </a:r>
            <a:r>
              <a:rPr lang="en-AU" baseline="0" dirty="0"/>
              <a:t> providers –????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990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ALICIA TO</a:t>
            </a:r>
            <a:r>
              <a:rPr lang="en-AU" baseline="0" dirty="0"/>
              <a:t> HANDOVER TO DARREN to give a brief overview of the ACVREP website </a:t>
            </a:r>
            <a:endParaRPr lang="en-AU" dirty="0"/>
          </a:p>
          <a:p>
            <a:r>
              <a:rPr lang="en-AU" dirty="0"/>
              <a:t>Darren- demo website and</a:t>
            </a:r>
            <a:r>
              <a:rPr lang="en-AU" baseline="0" dirty="0"/>
              <a:t> brief overview of steps to upload documents </a:t>
            </a:r>
          </a:p>
          <a:p>
            <a:endParaRPr lang="en-AU" baseline="0" dirty="0"/>
          </a:p>
          <a:p>
            <a:r>
              <a:rPr lang="en-AU" baseline="0" dirty="0"/>
              <a:t>Darren- go to the VERIFY TAB, Search outside of US, shows all O&amp;M’s who have completed their COMS </a:t>
            </a:r>
          </a:p>
          <a:p>
            <a:endParaRPr lang="en-AU" baseline="0" dirty="0"/>
          </a:p>
          <a:p>
            <a:r>
              <a:rPr lang="en-AU" baseline="0" dirty="0"/>
              <a:t>DARREN TO HAND OVER TO PAULA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11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63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 </a:t>
            </a:r>
          </a:p>
          <a:p>
            <a:endParaRPr lang="en-AU" dirty="0"/>
          </a:p>
          <a:p>
            <a:r>
              <a:rPr lang="en-AU" dirty="0"/>
              <a:t>Lil</a:t>
            </a:r>
            <a:r>
              <a:rPr lang="en-AU" baseline="0" dirty="0"/>
              <a:t> would like to emphasise that people know they have two goes of the exam, use the first exam as a trial run. If you don’t pass you get feedback about which domains you need to work on </a:t>
            </a:r>
            <a:r>
              <a:rPr lang="en-AU" baseline="0" dirty="0" err="1"/>
              <a:t>moew</a:t>
            </a:r>
            <a:r>
              <a:rPr lang="en-AU" baseline="0" dirty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27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77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41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 </a:t>
            </a:r>
          </a:p>
          <a:p>
            <a:endParaRPr lang="en-AU" dirty="0"/>
          </a:p>
          <a:p>
            <a:r>
              <a:rPr lang="en-AU" dirty="0"/>
              <a:t>PAULA TO HAND OVER TO 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5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ANGE</a:t>
            </a:r>
          </a:p>
          <a:p>
            <a:r>
              <a:rPr lang="en-US" dirty="0"/>
              <a:t>C</a:t>
            </a:r>
            <a:r>
              <a:rPr lang="en-AU" dirty="0"/>
              <a:t>communicate via website, Facebook page, newsletter.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9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Darren</a:t>
            </a:r>
            <a:r>
              <a:rPr lang="en-AU" b="1" baseline="0" dirty="0"/>
              <a:t> to speak </a:t>
            </a:r>
            <a:endParaRPr lang="en-AU" b="1" dirty="0"/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We</a:t>
            </a:r>
            <a:r>
              <a:rPr lang="en-AU" baseline="0" dirty="0"/>
              <a:t> are very lucky to have Kathy Zeider, President &amp; CEO of ACVREP here with us today all the way from </a:t>
            </a:r>
            <a:r>
              <a:rPr lang="en-AU" dirty="0"/>
              <a:t>Tucson</a:t>
            </a:r>
            <a:r>
              <a:rPr lang="en-AU" baseline="0" dirty="0"/>
              <a:t> Arizona. And the following presenters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Darren Moyle COMS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Alicia San Martin COMS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Lil Deverell COMS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Paula Foote COMS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Angela Reynolds COMS</a:t>
            </a:r>
          </a:p>
          <a:p>
            <a:pPr lvl="1">
              <a:buFont typeface="Arial" panose="020B0604020202020204" pitchFamily="34" charset="0"/>
              <a:buNone/>
            </a:pPr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/>
              <a:t>Darren to introduce Paula who will host the Q&amp;A with Kathy.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/>
              <a:t>Paula has questions to ask- First question : Why do you think its important for O&amp;M’s to have certification?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064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15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ANGE</a:t>
            </a:r>
          </a:p>
          <a:p>
            <a:r>
              <a:rPr lang="en-US" dirty="0"/>
              <a:t>Courses</a:t>
            </a:r>
          </a:p>
          <a:p>
            <a:r>
              <a:rPr lang="en-US" dirty="0"/>
              <a:t>C</a:t>
            </a:r>
            <a:r>
              <a:rPr lang="en-AU" dirty="0" err="1"/>
              <a:t>ommunicate</a:t>
            </a:r>
            <a:r>
              <a:rPr lang="en-AU" dirty="0"/>
              <a:t> via website, Facebook page, newsletter. </a:t>
            </a:r>
          </a:p>
          <a:p>
            <a:r>
              <a:rPr lang="en-US" dirty="0"/>
              <a:t>Minimum of 20 points per year</a:t>
            </a:r>
          </a:p>
          <a:p>
            <a:r>
              <a:rPr lang="en-US" dirty="0"/>
              <a:t>Similar to teachers, Physios and OT’s.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500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ANGE</a:t>
            </a:r>
          </a:p>
          <a:p>
            <a:r>
              <a:rPr lang="en-AU" dirty="0" err="1"/>
              <a:t>Sympsoium</a:t>
            </a:r>
            <a:r>
              <a:rPr lang="en-AU" dirty="0"/>
              <a:t> –around 7 CE points</a:t>
            </a:r>
          </a:p>
          <a:p>
            <a:r>
              <a:rPr lang="en-AU" dirty="0"/>
              <a:t>Make website more user friendly.</a:t>
            </a:r>
          </a:p>
          <a:p>
            <a:r>
              <a:rPr lang="en-US" dirty="0"/>
              <a:t>R</a:t>
            </a:r>
            <a:r>
              <a:rPr lang="en-AU" dirty="0" err="1"/>
              <a:t>eview</a:t>
            </a:r>
            <a:r>
              <a:rPr lang="en-AU" dirty="0"/>
              <a:t> feedback – to determine opportunities for requested PD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377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ANGE</a:t>
            </a:r>
          </a:p>
          <a:p>
            <a:r>
              <a:rPr lang="en-AU" dirty="0"/>
              <a:t>Make website more user friendly.</a:t>
            </a:r>
          </a:p>
          <a:p>
            <a:r>
              <a:rPr lang="en-US" dirty="0"/>
              <a:t>Supportive community wrapped around us as an O&amp;M profession to move forward and support you with this. </a:t>
            </a:r>
          </a:p>
          <a:p>
            <a:endParaRPr lang="en-US" dirty="0"/>
          </a:p>
          <a:p>
            <a:r>
              <a:rPr lang="en-US" dirty="0"/>
              <a:t>ANGE</a:t>
            </a:r>
            <a:r>
              <a:rPr lang="en-US" baseline="0" dirty="0"/>
              <a:t> TO HANDOVER TO DARREN FOR WRAP UP QUESTIONS </a:t>
            </a:r>
          </a:p>
          <a:p>
            <a:endParaRPr lang="en-US" baseline="0" dirty="0"/>
          </a:p>
          <a:p>
            <a:r>
              <a:rPr lang="en-US" baseline="0" dirty="0"/>
              <a:t>Lil will jump in an answer any question that pop up that we don’t know ! 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284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LIL</a:t>
            </a:r>
            <a:r>
              <a:rPr lang="en-US" baseline="0" dirty="0"/>
              <a:t> – to speak to this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756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DARREN</a:t>
            </a:r>
            <a:r>
              <a:rPr lang="en-AU" baseline="0" dirty="0"/>
              <a:t> </a:t>
            </a:r>
          </a:p>
          <a:p>
            <a:endParaRPr lang="en-AU" baseline="0" dirty="0"/>
          </a:p>
          <a:p>
            <a:r>
              <a:rPr lang="en-AU" baseline="0" dirty="0"/>
              <a:t>QUESTION TIME- ASK IF THERE ARE ANY QUESTIONS. HOST QUESTION TIME. </a:t>
            </a:r>
          </a:p>
          <a:p>
            <a:endParaRPr lang="en-AU" baseline="0" dirty="0"/>
          </a:p>
          <a:p>
            <a:r>
              <a:rPr lang="en-AU" baseline="0" dirty="0"/>
              <a:t>AFTER LAST QUESTION, TELL PEOPLE WHO MAY COME ACROSS QUESTIONS TO GO TO : </a:t>
            </a:r>
            <a:endParaRPr lang="en-AU" dirty="0"/>
          </a:p>
          <a:p>
            <a:endParaRPr lang="en-AU" dirty="0"/>
          </a:p>
          <a:p>
            <a:r>
              <a:rPr lang="en-AU" dirty="0"/>
              <a:t>The OMAA </a:t>
            </a:r>
            <a:r>
              <a:rPr lang="en-AU" dirty="0" err="1"/>
              <a:t>facebook</a:t>
            </a:r>
            <a:r>
              <a:rPr lang="en-AU" dirty="0"/>
              <a:t> page is your first point of call. Any group</a:t>
            </a:r>
            <a:r>
              <a:rPr lang="en-AU" baseline="0" dirty="0"/>
              <a:t> member can post a question and there are many COMS who can likely give you the answer. </a:t>
            </a:r>
          </a:p>
          <a:p>
            <a:endParaRPr lang="en-AU" baseline="0" dirty="0"/>
          </a:p>
          <a:p>
            <a:r>
              <a:rPr lang="en-AU" baseline="0" dirty="0"/>
              <a:t>You can also contact Kathie on the details here. </a:t>
            </a:r>
          </a:p>
          <a:p>
            <a:endParaRPr lang="en-AU" baseline="0" dirty="0"/>
          </a:p>
          <a:p>
            <a:r>
              <a:rPr lang="en-AU" baseline="0" dirty="0"/>
              <a:t>THANK EVERYONE FOR ATTENDING THIS COMMUNITY OF PRACTICE , GOODBYE.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26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PAULA</a:t>
            </a:r>
            <a:r>
              <a:rPr lang="en-AU" b="0" i="0" baseline="0" dirty="0">
                <a:effectLst/>
              </a:rPr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COMS is a  high-quality international certification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Validates an individual’s knowledge, skills, training and abilities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Allow NDIS participants and other stakeholders to identify individuals with the high calibre of O&amp;M skills needed to perform our specialised role 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We have all been through different training course throughout the years and this additional accreditation provides us the opportunity to check on our skills and knowledge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</a:rPr>
              <a:t>COMS is an objective, independent, third-party evaluation and assessment of professional competence</a:t>
            </a:r>
          </a:p>
          <a:p>
            <a:endParaRPr lang="en-AU" dirty="0"/>
          </a:p>
          <a:p>
            <a:r>
              <a:rPr lang="en-AU" dirty="0"/>
              <a:t>Describe little graphic picture man walking happily with a long cane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0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AU" dirty="0"/>
              <a:t>PAULA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AU" dirty="0"/>
              <a:t>Provides practitioners with greater confidence in their professional competence – on a personal note, I know that I have benefited from undertaking COMS. It really helped me identify specific areas of O&amp;M that I needed to study  up on. 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AU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AU" dirty="0"/>
              <a:t>Recertification requires continuing education points which can have  the benefit of providing us with increased job satisfaction – I know that when I go to a conference or undertake professional development, I get enthusiastic and want try out or research the information that I have received from my PD.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AU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AU" dirty="0"/>
              <a:t>COMS Certification provides the public, specifically those seeking and receiving services, greater information in relation to the quality of services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67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PAULA </a:t>
            </a:r>
          </a:p>
          <a:p>
            <a:r>
              <a:rPr lang="en-AU" dirty="0"/>
              <a:t>Self employed – This is something that I would have never imagined I could do, but with COMS certification I have the knowledge that I am providing a high quality O&amp;M service for my clients. </a:t>
            </a:r>
          </a:p>
          <a:p>
            <a:endParaRPr lang="en-AU" dirty="0"/>
          </a:p>
          <a:p>
            <a:r>
              <a:rPr lang="en-AU" dirty="0"/>
              <a:t>I am a member of the ACVREP COMS EXAM REVIEW TEAM This have been </a:t>
            </a:r>
            <a:r>
              <a:rPr lang="en-AU" baseline="0" dirty="0"/>
              <a:t>a fantastic professional opportunity for me to liaise with O&amp;M’s and GDMI’s from USA, UK, Ireland,  and NZ and just knowing that we are working hard to make the COMS Exam equitable for all COMS candidates is great. </a:t>
            </a:r>
          </a:p>
          <a:p>
            <a:endParaRPr lang="en-AU" baseline="0" dirty="0"/>
          </a:p>
          <a:p>
            <a:r>
              <a:rPr lang="en-AU" baseline="0" dirty="0"/>
              <a:t>I have recently been employed as a Tutor for the UNSW ‘O&amp;M Methods’ Graduate Diploma Course. Only COMS accredited O&amp;M’s are eligible to provide tutoring for the UNSW O&amp;M course</a:t>
            </a:r>
          </a:p>
          <a:p>
            <a:endParaRPr lang="en-AU" baseline="0" dirty="0"/>
          </a:p>
          <a:p>
            <a:r>
              <a:rPr lang="en-AU" baseline="0" dirty="0"/>
              <a:t>It was only when I studied for COMS that I realised how much I didn’t know. </a:t>
            </a:r>
          </a:p>
          <a:p>
            <a:r>
              <a:rPr lang="en-AU" baseline="0" dirty="0"/>
              <a:t>By doing COMS I realised that I needed to be responsible for my own professional development. And lucky for me I was able to get a fantastic study buddy and we have continued to bounce ideas and build our resource with each other ever since. </a:t>
            </a:r>
          </a:p>
          <a:p>
            <a:endParaRPr lang="en-AU" baseline="0" dirty="0"/>
          </a:p>
          <a:p>
            <a:r>
              <a:rPr lang="en-AU" baseline="0" dirty="0"/>
              <a:t>PAULA TO HAND OVER TO ALICIA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73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ALICIA</a:t>
            </a:r>
          </a:p>
          <a:p>
            <a:r>
              <a:rPr lang="en-AU" baseline="0" dirty="0"/>
              <a:t>So I am going to speak about how to actually complete your eligibility application which is the first step to getting your COMS certification. </a:t>
            </a:r>
          </a:p>
          <a:p>
            <a:endParaRPr lang="en-AU" baseline="0" dirty="0"/>
          </a:p>
          <a:p>
            <a:r>
              <a:rPr lang="en-AU" baseline="0" dirty="0"/>
              <a:t>So your eligibility application has four different components that relate to your</a:t>
            </a:r>
          </a:p>
          <a:p>
            <a:endParaRPr lang="en-AU" baseline="0" dirty="0"/>
          </a:p>
          <a:p>
            <a:pPr marL="457200" indent="-457200">
              <a:buFont typeface="+mj-lt"/>
              <a:buAutoNum type="arabicPeriod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Your Qualification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Your Core domain checklist of your qualification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Your workplace experience 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A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strong letter of recommendation </a:t>
            </a:r>
          </a:p>
          <a:p>
            <a:endParaRPr lang="en-AU" baseline="0" dirty="0"/>
          </a:p>
          <a:p>
            <a:r>
              <a:rPr lang="en-AU" baseline="0" dirty="0"/>
              <a:t>So lets break down the steps for your eligibility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33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ALICIA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Your Qualification</a:t>
            </a:r>
            <a:r>
              <a:rPr lang="en-AU" baseline="0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If your</a:t>
            </a:r>
            <a:r>
              <a:rPr lang="en-AU" baseline="0" dirty="0"/>
              <a:t> qualification is from a university, go can simply go to the “my Equals” website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a “my Equals” transcript. My equals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Official Platform of Australian and New Zealand Universities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secure access to certified official transcripts and degree documents for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flat rate of $13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dollars.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provide the my equals link to ACVREP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they can then view your transcript, knowing that its fully certified by the tertiary provider.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  <a:p>
            <a:r>
              <a:rPr lang="en-AU" dirty="0"/>
              <a:t>If you do</a:t>
            </a:r>
            <a:r>
              <a:rPr lang="en-AU" baseline="0" dirty="0"/>
              <a:t> happen to have your original university transcript, you can also still use that, I will explain how in the next slide.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94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ALICIA</a:t>
            </a:r>
          </a:p>
          <a:p>
            <a:r>
              <a:rPr lang="en-AU" dirty="0"/>
              <a:t> For registered</a:t>
            </a:r>
            <a:r>
              <a:rPr lang="en-AU" baseline="0" dirty="0"/>
              <a:t> training organisation courses, and in house original agency based training programs that were common before university based courses, obtain a copy of your transcript from the provider. </a:t>
            </a:r>
          </a:p>
          <a:p>
            <a:endParaRPr lang="en-AU" baseline="0" dirty="0"/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Have the transcript certified, scan the original to upload electronically to the ACVREP</a:t>
            </a:r>
            <a:r>
              <a:rPr lang="en-AU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website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, and then post a certified copy to ACVREP. This is also what you do if you are using an original</a:t>
            </a:r>
            <a:r>
              <a:rPr lang="en-AU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hardcopy of your university transcript.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Certification can be provided by: a</a:t>
            </a:r>
            <a:r>
              <a:rPr lang="en-AU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range of different professionals in Australia. </a:t>
            </a:r>
          </a:p>
          <a:p>
            <a:pPr lvl="1"/>
            <a:endParaRPr lang="en-AU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 NZ, apply online by using</a:t>
            </a:r>
            <a:r>
              <a:rPr lang="en-AU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the link here.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https://www.govt.nz/browse/passports-citizenship-and-identity/proving-and-protecting-your-identity/use-your-nz-documents-overseas#how-you-apply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35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ALICIA</a:t>
            </a:r>
          </a:p>
          <a:p>
            <a:r>
              <a:rPr lang="en-AU" baseline="0" dirty="0"/>
              <a:t>You will also need evidence from OMAA that the O&amp;M course you completed met the core domains of COMS (Paula will delve into the domains a bit later). </a:t>
            </a:r>
          </a:p>
          <a:p>
            <a:r>
              <a:rPr lang="en-AU" baseline="0" dirty="0"/>
              <a:t>To obtain this evidence, please visit the OMAA website contact page and request </a:t>
            </a:r>
            <a:r>
              <a:rPr lang="en-AU" dirty="0">
                <a:cs typeface="Arial" panose="020B0604020202020204" pitchFamily="34" charset="0"/>
              </a:rPr>
              <a:t>the core domain area chart from your applicable course. Make sure you include the correct</a:t>
            </a:r>
            <a:r>
              <a:rPr lang="en-AU" baseline="0" dirty="0">
                <a:cs typeface="Arial" panose="020B0604020202020204" pitchFamily="34" charset="0"/>
              </a:rPr>
              <a:t> title of the course you completed and the year you graduated in your request. </a:t>
            </a:r>
            <a:endParaRPr lang="en-AU" dirty="0">
              <a:cs typeface="Arial" panose="020B0604020202020204" pitchFamily="34" charset="0"/>
            </a:endParaRPr>
          </a:p>
          <a:p>
            <a:r>
              <a:rPr lang="en-AU" dirty="0">
                <a:cs typeface="Arial" panose="020B0604020202020204" pitchFamily="34" charset="0"/>
              </a:rPr>
              <a:t>Your core domain area chart will be on OMAA letterhead,</a:t>
            </a:r>
            <a:r>
              <a:rPr lang="en-AU" baseline="0" dirty="0">
                <a:cs typeface="Arial" panose="020B0604020202020204" pitchFamily="34" charset="0"/>
              </a:rPr>
              <a:t> </a:t>
            </a:r>
            <a:r>
              <a:rPr lang="en-AU" dirty="0">
                <a:cs typeface="Arial" panose="020B0604020202020204" pitchFamily="34" charset="0"/>
              </a:rPr>
              <a:t>signed and</a:t>
            </a:r>
            <a:r>
              <a:rPr lang="en-AU" baseline="0" dirty="0">
                <a:cs typeface="Arial" panose="020B0604020202020204" pitchFamily="34" charset="0"/>
              </a:rPr>
              <a:t> emailed straight to your inbox</a:t>
            </a:r>
            <a:r>
              <a:rPr lang="en-AU" dirty="0">
                <a:cs typeface="Arial" panose="020B0604020202020204" pitchFamily="34" charset="0"/>
              </a:rPr>
              <a:t>. The</a:t>
            </a:r>
            <a:r>
              <a:rPr lang="en-AU" baseline="0" dirty="0">
                <a:cs typeface="Arial" panose="020B0604020202020204" pitchFamily="34" charset="0"/>
              </a:rPr>
              <a:t> chart</a:t>
            </a:r>
            <a:r>
              <a:rPr lang="en-AU" dirty="0">
                <a:cs typeface="Arial" panose="020B0604020202020204" pitchFamily="34" charset="0"/>
              </a:rPr>
              <a:t> It will need to match your course transcript.</a:t>
            </a:r>
            <a:endParaRPr lang="en-AU" baseline="0" dirty="0"/>
          </a:p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450A-DA9A-4594-AE73-8BE46A589A4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9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6D29-0E14-4C1F-BBA0-7725FCAB3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1F804-C8EA-4F89-ACAE-ADFC75729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55AC7-F907-4774-92B6-06D2735A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1B49F-BC22-4E34-BF1C-E97ABEEE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26CD-98BC-440E-892C-3D112CE4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24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7FD0-99AA-450A-BED1-41A66682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0CAB5-4981-4027-A6B2-50C306A10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018C-2B84-41B2-B6FF-8DB33384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1AF2-8221-4177-B9CB-BF9ECC3D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4E4D-8DA7-41E5-8AB9-7B66D919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6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902A2-F5E4-468C-8499-02C4DC8EE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87512-3A61-4665-806F-60B0BFD6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B8E53-ADA7-42F3-8BA4-F2D22CE7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E19B-CC24-4C90-B0F7-BCCD4906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488B-97A3-4512-B341-D9836E75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44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691B-4FA0-4936-816A-C9B40A1F9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F34A-70AC-4AC3-BC1F-6EF6D5A35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67674-DAF2-4089-9CDB-04425FA5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7786-25A7-42A4-9BD3-AFBE10D8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60540-EFE4-4BBB-8D17-4845E2C5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72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9EA-08A2-42A9-B682-5B1F9614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06AC9-5CDB-475D-A725-06E62FDD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D75F-6040-413F-8943-E79E9CA1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FF19-2666-4DAC-8E7E-AB4706CE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DA80-5687-4FFC-B35D-0E9B38E1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8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69E-737B-466F-83EE-F9C72CE9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F954B-9ABA-4EEE-B516-AD1F17A4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47BE-CA12-4B3F-BB6D-7FEED9C2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B7AA7-5620-4AE9-BBBA-F3A5B5C8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1F318-49FF-488E-B118-29559C4A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44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86CD-F304-45A3-A8F7-2E616737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E90D-898E-4A80-ADB8-88EF38402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54019-C58A-4446-B778-8F3074B4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B241F-34CF-4A2C-BC0F-0B65E2C1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35BA1-3468-4479-9C7F-E9D5529A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0721C-3B70-4784-9BD5-7B02DD2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09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A81C-9BD4-4CEE-880B-31EA9AA1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CACBD-9866-4CB2-BAC3-935463D1C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AFD91-D4D9-49A3-8F58-9351BBC0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E2972-895F-4E17-A6EE-90D893F2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EFC6D-E0FE-4FB2-9CE0-072500696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4803B-F547-408B-9304-BAEF7F47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55529-7486-4EBF-A0DC-67E10088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D0E76-B00F-45BF-9242-27EA7AE1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09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301D-03CB-4862-A7E6-7593E569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43033-B8F1-4D50-8675-6A56E675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9E88A-D7E0-4280-92ED-960BF125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C54BE-DDB8-4D28-9C27-F7E327CB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88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4F11A-B455-4C67-A4F2-F62C8F06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55F76-4DCE-4E1F-80DB-EA870184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3E68E-BF78-48B0-9C38-87A65560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6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284F-B939-4B65-89DD-51A50B0E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9464-6493-4A03-9A71-9494C084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1A6D7-4E4B-4649-878E-FF6CBDC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068E4-CBC7-44AF-9C11-30F7916F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7E68-FAAC-4873-9FBE-50ED7429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62CD2-8C63-4736-AE96-3C1A294A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7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7CCCE8-0ABD-4D46-B857-1A2F64055BA9}"/>
              </a:ext>
            </a:extLst>
          </p:cNvPr>
          <p:cNvSpPr/>
          <p:nvPr userDrawn="1"/>
        </p:nvSpPr>
        <p:spPr>
          <a:xfrm>
            <a:off x="1" y="4851400"/>
            <a:ext cx="1734028" cy="20066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57AAB-124C-472C-AE25-5DCCB5F2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CEFE-B885-4EF0-AC4F-929ECF96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●"/>
              <a:defRPr/>
            </a:lvl1pPr>
            <a:lvl2pPr marL="715963" indent="-2730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―"/>
              <a:defRPr/>
            </a:lvl2pPr>
            <a:lvl3pPr marL="987425" indent="-180975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/>
            </a:lvl3pPr>
            <a:lvl4pPr marL="1200150" indent="-1714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9B515EA-C123-4A34-91B3-78029CEC293C}"/>
              </a:ext>
            </a:extLst>
          </p:cNvPr>
          <p:cNvSpPr/>
          <p:nvPr userDrawn="1"/>
        </p:nvSpPr>
        <p:spPr>
          <a:xfrm>
            <a:off x="0" y="3429000"/>
            <a:ext cx="1103445" cy="3429000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29B2C-ACFE-46E5-9387-C70AA9977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634" y="5733257"/>
            <a:ext cx="1734028" cy="9412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A0A4-4269-40E6-B5A1-D495372F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8" y="6309393"/>
            <a:ext cx="2839211" cy="365125"/>
          </a:xfrm>
        </p:spPr>
        <p:txBody>
          <a:bodyPr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A642D2-1C28-4AFB-90B9-79C93A47324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96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66BB-6B5B-4927-AAA3-75D73C90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8118D-DE9C-4B1A-9C32-CA84A284D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05B5B-465E-4C3F-AC28-E8E6702CC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16CA5-E159-4413-BB6D-F7CA9FD8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07D81-2975-4E61-A843-F040D233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01C1-B23E-45A8-BFF9-271BAEA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58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E6CA-9CF1-43A9-9C02-D7EB746B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C0839-427C-467F-BA2C-53EC9A660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89976-C390-42AF-B7DC-899DB233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F6A7-E14F-4833-914D-35C492E1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317A5-4561-44E1-A742-DFA50785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38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13A49-0921-429A-A431-69D3C4715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C9962-7EF2-4D40-BF0C-3AB5F1C0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6759-6918-4DAE-9F0E-33D3D787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71882-7167-4358-9C40-0DF34695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9F57-015A-4530-BDEF-106F4509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46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088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752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59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983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686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802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2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7EE8-407B-4B4D-ACAA-DB0171E3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6A642-DB59-41DF-B65E-F7A43964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4FDC-B31D-4AAD-A8DD-4ADD979C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2F557-866A-4399-A146-6A81E0E9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878B-C15B-4973-AE7A-D8E06270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644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636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857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18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987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0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84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42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32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87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ED06-8928-422B-8E49-514305FE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96EE2-94D0-4C84-94E3-514FBE7F9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C675B-CB44-4B2A-9DF2-79A2BB42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EB5C3-43E0-4668-902A-7969D195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53CAD-D9D3-4BD8-AE5C-39B1E8D2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62DD-A22C-4BEB-9084-724972FC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4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9E24-ED8D-4BC8-B759-C25EC75F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E7583-FB63-4A12-8FED-F406014B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26AC0-42BF-48F6-AFA7-D39BF7C86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0A208-CA4A-4B70-99D1-254F95FDC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02C6-4CF0-456A-8009-23D206CB2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80D46-44EA-4DEE-A4D2-19F7699B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46663-1DBE-44AA-B5FC-6B78F124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46A5E-4C24-480B-8ABE-B52CFA13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04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518D-0FB5-4540-A43E-8CDEB914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680CB-FBC8-4EC9-AFBA-58C8A41D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DE7C-64F7-45EA-9DDC-D3BF5F24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D4041-B22D-4C39-9EFB-175C0F78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73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7B5B3-1433-4E13-A971-C09DE90F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CD8FE-29B4-4717-842C-72F02297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52F6-8DFF-4E5C-B6FE-0A83B7DD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10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05CB-58B4-4A35-9A3D-4D66F9A1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0732-794D-4073-96E1-AD0D5693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38EC1-98F3-412A-81D9-3C095698C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AD48-30A8-4C6C-A5C2-89063761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299D4-669D-44DB-8BCA-C44F2D01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05C37-A9EE-47B6-9D53-3DE29A19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62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7D76-F70F-433B-97AD-ADED3CCC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EBD9-D4AF-4DAD-AE10-60F72CBC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F4895-07C5-4B69-830C-0468AB6D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20861-CE93-428F-BCE7-3407A733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AF01-A545-49C4-ABFC-EF91F87B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DBED0-22D2-4479-A3C2-CA250514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2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BE239-CE3D-4D5C-865A-3CB8F173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1324E-84B6-410B-9A6B-D26E386B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2F3D1-B51B-4359-AB2F-4EE612CDF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8382-052C-4D21-94D9-EF60F2469483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35BC-C74D-4CFC-937B-D053F30E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73AC9-59C1-43DD-9145-1FBBB1062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42D2-1C28-4AFB-90B9-79C93A4732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9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4DAF6-D3E7-489E-A5A5-B7D5577C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DF53E-F57A-445B-AFA9-426D6961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C0C4-72FC-4B5E-8596-83067EE22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D85-8973-401F-AB84-C81400F7EAB5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AE8E-6B15-4D04-8717-999EE1AE9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B200-7C90-41A2-9094-6D518F31A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50CD-B149-4E10-BD4C-28A5993256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7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C92E-F7AC-4DBA-92B9-537614C5B975}" type="datetimeFigureOut">
              <a:rPr lang="en-AU" smtClean="0"/>
              <a:pPr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584B02-9D4F-457F-B61A-19DEFED2E6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5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australasia.com/contac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2089514"/>
            <a:ext cx="8208912" cy="2449959"/>
          </a:xfrm>
        </p:spPr>
        <p:txBody>
          <a:bodyPr>
            <a:normAutofit fontScale="90000"/>
          </a:bodyPr>
          <a:lstStyle/>
          <a:p>
            <a:pPr algn="l"/>
            <a:br>
              <a:rPr lang="en-AU" dirty="0"/>
            </a:br>
            <a:r>
              <a:rPr lang="en-AU" sz="2400" dirty="0"/>
              <a:t>Certified Orientation and Mobility Specialists in Australasia</a:t>
            </a:r>
            <a:br>
              <a:rPr lang="en-AU" sz="2400" dirty="0"/>
            </a:br>
            <a:r>
              <a:rPr lang="en-AU" sz="10700" b="1" dirty="0">
                <a:solidFill>
                  <a:schemeClr val="accent2">
                    <a:lumMod val="75000"/>
                  </a:schemeClr>
                </a:solidFill>
              </a:rPr>
              <a:t>COMS</a:t>
            </a:r>
            <a:endParaRPr lang="en-AU" sz="10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79576" y="4377985"/>
            <a:ext cx="6461760" cy="1584176"/>
          </a:xfrm>
        </p:spPr>
        <p:txBody>
          <a:bodyPr>
            <a:normAutofit/>
          </a:bodyPr>
          <a:lstStyle/>
          <a:p>
            <a:r>
              <a:rPr lang="en-AU" dirty="0"/>
              <a:t>Community of Practice Session</a:t>
            </a:r>
          </a:p>
          <a:p>
            <a:r>
              <a:rPr lang="en-AU" dirty="0"/>
              <a:t>23</a:t>
            </a:r>
            <a:r>
              <a:rPr lang="en-AU" baseline="30000" dirty="0"/>
              <a:t>rd</a:t>
            </a:r>
            <a:r>
              <a:rPr lang="en-AU" dirty="0"/>
              <a:t> November 2021 </a:t>
            </a:r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6B660-29A6-4AB7-B3A4-847288530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05066"/>
            <a:ext cx="4923314" cy="10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90D51-114E-4C9B-9921-0EA35F9BA0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3412" y="1211461"/>
            <a:ext cx="10585176" cy="53012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D45F4C-CFAE-4750-928D-F3E1FD1443FA}"/>
              </a:ext>
            </a:extLst>
          </p:cNvPr>
          <p:cNvSpPr txBox="1">
            <a:spLocks/>
          </p:cNvSpPr>
          <p:nvPr/>
        </p:nvSpPr>
        <p:spPr>
          <a:xfrm>
            <a:off x="2152650" y="548680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O&amp;M Qualifications since 1971</a:t>
            </a:r>
          </a:p>
        </p:txBody>
      </p:sp>
    </p:spTree>
    <p:extLst>
      <p:ext uri="{BB962C8B-B14F-4D97-AF65-F5344CB8AC3E}">
        <p14:creationId xmlns:p14="http://schemas.microsoft.com/office/powerpoint/2010/main" val="65134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Workplace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7391"/>
          </a:xfrm>
        </p:spPr>
        <p:txBody>
          <a:bodyPr>
            <a:normAutofit/>
          </a:bodyPr>
          <a:lstStyle/>
          <a:p>
            <a:r>
              <a:rPr lang="en-AU" dirty="0"/>
              <a:t>Option 1: 350 hours of COMS supervised internship.</a:t>
            </a:r>
          </a:p>
          <a:p>
            <a:r>
              <a:rPr lang="en-AU" dirty="0"/>
              <a:t>Option 2: </a:t>
            </a:r>
            <a:r>
              <a:rPr lang="en-AU" dirty="0">
                <a:cs typeface="Arial" panose="020B0604020202020204" pitchFamily="34" charset="0"/>
              </a:rPr>
              <a:t>Signed form from employer/s stating 3,200 hours client work, approximately 2.5 years of practice (Plus a letter of recommendation from your employer). </a:t>
            </a:r>
          </a:p>
          <a:p>
            <a:r>
              <a:rPr lang="en-AU" dirty="0">
                <a:cs typeface="Arial" panose="020B0604020202020204" pitchFamily="34" charset="0"/>
              </a:rPr>
              <a:t>Option 3: Your CV showing your years of experience and O&amp;M roles served (Plus letter of recommendation from your employer). </a:t>
            </a: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573016"/>
            <a:ext cx="3234917" cy="24898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573016"/>
            <a:ext cx="2952328" cy="24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Letter of 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26889" cy="3763616"/>
          </a:xfrm>
        </p:spPr>
        <p:txBody>
          <a:bodyPr>
            <a:normAutofit/>
          </a:bodyPr>
          <a:lstStyle/>
          <a:p>
            <a:r>
              <a:rPr lang="en-AU" dirty="0">
                <a:cs typeface="Arial" panose="020B0604020202020204" pitchFamily="34" charset="0"/>
              </a:rPr>
              <a:t>Required for option 2 and option 3.</a:t>
            </a:r>
          </a:p>
          <a:p>
            <a:r>
              <a:rPr lang="en-AU" dirty="0">
                <a:cs typeface="Arial" panose="020B0604020202020204" pitchFamily="34" charset="0"/>
              </a:rPr>
              <a:t>Stating you are a competent professional, implementing the O&amp;M body of knowledge </a:t>
            </a:r>
          </a:p>
          <a:p>
            <a:r>
              <a:rPr lang="en-AU" dirty="0">
                <a:cs typeface="Arial" panose="020B0604020202020204" pitchFamily="34" charset="0"/>
              </a:rPr>
              <a:t> On agency letterhead, signed by current/most recent supervisor </a:t>
            </a:r>
          </a:p>
          <a:p>
            <a:r>
              <a:rPr lang="en-AU" dirty="0">
                <a:cs typeface="Arial" panose="020B0604020202020204" pitchFamily="34" charset="0"/>
              </a:rPr>
              <a:t>Speak with a COMS at your agency or reach out to OMAA if you are not sure how to draft your letter. </a:t>
            </a: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669730"/>
            <a:ext cx="3247902" cy="38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9E-4BA5-4B49-B42A-57A88262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to ACVREP Website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5440" y="1556792"/>
            <a:ext cx="9143582" cy="41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3CE7-7A2C-497A-AB91-DC34992A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365127"/>
            <a:ext cx="7615758" cy="1325563"/>
          </a:xfrm>
        </p:spPr>
        <p:txBody>
          <a:bodyPr/>
          <a:lstStyle/>
          <a:p>
            <a:r>
              <a:rPr lang="en-AU" dirty="0"/>
              <a:t>Testing Domains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0418-0FF0-439F-AA07-F7037888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2A8444-2F5F-4578-91D0-68784FC3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1869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A20D7A-2E46-4241-A6BC-043E3361AE4C}"/>
              </a:ext>
            </a:extLst>
          </p:cNvPr>
          <p:cNvGraphicFramePr>
            <a:graphicFrameLocks noGrp="1"/>
          </p:cNvGraphicFramePr>
          <p:nvPr/>
        </p:nvGraphicFramePr>
        <p:xfrm>
          <a:off x="2423592" y="1696659"/>
          <a:ext cx="6888890" cy="4365341"/>
        </p:xfrm>
        <a:graphic>
          <a:graphicData uri="http://schemas.openxmlformats.org/drawingml/2006/table">
            <a:tbl>
              <a:tblPr/>
              <a:tblGrid>
                <a:gridCol w="433034">
                  <a:extLst>
                    <a:ext uri="{9D8B030D-6E8A-4147-A177-3AD203B41FA5}">
                      <a16:colId xmlns:a16="http://schemas.microsoft.com/office/drawing/2014/main" val="46042761"/>
                    </a:ext>
                  </a:extLst>
                </a:gridCol>
                <a:gridCol w="3512590">
                  <a:extLst>
                    <a:ext uri="{9D8B030D-6E8A-4147-A177-3AD203B41FA5}">
                      <a16:colId xmlns:a16="http://schemas.microsoft.com/office/drawing/2014/main" val="426380534"/>
                    </a:ext>
                  </a:extLst>
                </a:gridCol>
                <a:gridCol w="1468845">
                  <a:extLst>
                    <a:ext uri="{9D8B030D-6E8A-4147-A177-3AD203B41FA5}">
                      <a16:colId xmlns:a16="http://schemas.microsoft.com/office/drawing/2014/main" val="3437727405"/>
                    </a:ext>
                  </a:extLst>
                </a:gridCol>
                <a:gridCol w="1474421">
                  <a:extLst>
                    <a:ext uri="{9D8B030D-6E8A-4147-A177-3AD203B41FA5}">
                      <a16:colId xmlns:a16="http://schemas.microsoft.com/office/drawing/2014/main" val="3761581562"/>
                    </a:ext>
                  </a:extLst>
                </a:gridCol>
              </a:tblGrid>
              <a:tr h="5599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O&amp;M Exam Domain Area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questions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of examination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54445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Information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05158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Relevant Medical Information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99659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O&amp;M Assessment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72571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O&amp;M Instructional Program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85585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O&amp;M-related Concepts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174561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Orientation Strategies and Skills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90368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Mobility Skills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81201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of Senses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82850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Additional Disabilities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02566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Development and Diversity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491154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Environmental Accessibility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00097"/>
                  </a:ext>
                </a:extLst>
              </a:tr>
              <a:tr h="3159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Psychosocial Implications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6" marR="66906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4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0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9E-4BA5-4B49-B42A-57A88262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COMS Study Guide  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F10C-A48D-46ED-A6B9-12F0D233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8801"/>
            <a:ext cx="7886700" cy="4548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You will need to study for this exam!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ACVREP COMS Study Guide – </a:t>
            </a:r>
            <a:r>
              <a:rPr lang="en-AU" dirty="0">
                <a:highlight>
                  <a:srgbClr val="FFFF00"/>
                </a:highlight>
              </a:rPr>
              <a:t>a must have document.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Vital information about the exam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Provides study questions with specific references to enable accurate study in each of the 12 domains.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Opportunity to identify gaps in personal O&amp;M practice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 descr="COMS Study Guide">
            <a:extLst>
              <a:ext uri="{FF2B5EF4-FFF2-40B4-BE49-F238E27FC236}">
                <a16:creationId xmlns:a16="http://schemas.microsoft.com/office/drawing/2014/main" id="{E7902176-5AB8-43F0-A68D-CF69678B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933056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5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7123-315F-4146-A66A-7116FBEC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– Books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A295-B68B-40AD-84CB-08198EBD2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810" y="1484784"/>
            <a:ext cx="8191822" cy="4680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/>
              <a:t>‘Foundations of Orientation and Mobility’ 3</a:t>
            </a:r>
            <a:r>
              <a:rPr lang="en-AU" sz="2000" baseline="30000" dirty="0"/>
              <a:t>rd</a:t>
            </a:r>
            <a:r>
              <a:rPr lang="en-AU" sz="2000" dirty="0"/>
              <a:t> Edition, e-pub versions available. 4</a:t>
            </a:r>
            <a:r>
              <a:rPr lang="en-AU" sz="2000" baseline="30000" dirty="0"/>
              <a:t>th</a:t>
            </a:r>
            <a:r>
              <a:rPr lang="en-AU" sz="2000" dirty="0"/>
              <a:t> edition coming Spring 2022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‘Orientation and Mobility Techniques A Guide For the Practitioner’ Second Edition – Diane L. </a:t>
            </a:r>
            <a:r>
              <a:rPr lang="en-AU" sz="2000" dirty="0" err="1"/>
              <a:t>Fazzi</a:t>
            </a:r>
            <a:r>
              <a:rPr lang="en-AU" sz="2000" dirty="0"/>
              <a:t> and Janet M. Marlow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‘Partners in O&amp;M’ Rona L. </a:t>
            </a:r>
            <a:r>
              <a:rPr lang="en-AU" sz="2000" dirty="0" err="1"/>
              <a:t>Pogrund</a:t>
            </a:r>
            <a:r>
              <a:rPr lang="en-AU" sz="2000" dirty="0"/>
              <a:t> and Nora Griffin-Shirley editors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Find resources in the APH Catalogue or online (Amazon, </a:t>
            </a:r>
            <a:r>
              <a:rPr lang="en-AU" sz="2000" dirty="0" err="1"/>
              <a:t>Booktopia</a:t>
            </a:r>
            <a:r>
              <a:rPr lang="en-AU" sz="2000" dirty="0"/>
              <a:t> etc) prices vary, shop around.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Consider postage costs from APH.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hlinkClick r:id="rId3"/>
              </a:rPr>
              <a:t>https://aph.nyc3.digitaloceanspaces.com/app/uploads/2021/03/19081007/APH-Press-Catalog.pdf</a:t>
            </a:r>
            <a:endParaRPr lang="en-AU" sz="2000" dirty="0"/>
          </a:p>
          <a:p>
            <a:pPr lvl="1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3560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ABFC-EFB2-4038-BCE3-2136BF21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COMS additional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9225-82A7-434D-9050-51F425D1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84784"/>
            <a:ext cx="7886700" cy="5184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Quizlet app – ‘ simple learning tools that let you study anything….’ flashcards, games and learning tools all for free’.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Online learning opportunities- for example. Dona </a:t>
            </a:r>
            <a:r>
              <a:rPr lang="en-AU" dirty="0" err="1"/>
              <a:t>Sauerburger</a:t>
            </a:r>
            <a:r>
              <a:rPr lang="en-AU" dirty="0"/>
              <a:t> self study guide  </a:t>
            </a:r>
            <a:r>
              <a:rPr lang="en-AU" dirty="0">
                <a:hlinkClick r:id="rId3"/>
              </a:rPr>
              <a:t>https://www.sauerburger.org/dona/crosscredit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APH Hive –  e.g. Daniel Kish -Using Echo for mobility purposes. </a:t>
            </a:r>
            <a:r>
              <a:rPr lang="en-AU" dirty="0">
                <a:hlinkClick r:id="rId3"/>
              </a:rPr>
              <a:t>https://visioneers.org/textbook/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Live Binders - Chris Tabb!! A whole world or resources. 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/>
          </a:p>
          <a:p>
            <a:pPr marL="457200" indent="-457200">
              <a:buFont typeface="+mj-lt"/>
              <a:buAutoNum type="arabicPeriod"/>
            </a:pPr>
            <a:endParaRPr lang="en-AU" sz="2400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9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pPr marL="0" indent="0" algn="ctr">
              <a:buNone/>
            </a:pPr>
            <a:r>
              <a:rPr lang="en-AU" sz="3600" b="1" dirty="0">
                <a:solidFill>
                  <a:schemeClr val="accent6">
                    <a:lumMod val="50000"/>
                  </a:schemeClr>
                </a:solidFill>
              </a:rPr>
              <a:t>I’m happy to host a regular study group but …..</a:t>
            </a:r>
          </a:p>
          <a:p>
            <a:pPr marL="0" indent="0" algn="ctr">
              <a:buNone/>
            </a:pPr>
            <a:r>
              <a:rPr lang="en-AU" sz="3600" b="1" dirty="0">
                <a:solidFill>
                  <a:schemeClr val="accent6">
                    <a:lumMod val="50000"/>
                  </a:schemeClr>
                </a:solidFill>
              </a:rPr>
              <a:t>it’s up to you to get started.</a:t>
            </a:r>
          </a:p>
        </p:txBody>
      </p:sp>
    </p:spTree>
    <p:extLst>
      <p:ext uri="{BB962C8B-B14F-4D97-AF65-F5344CB8AC3E}">
        <p14:creationId xmlns:p14="http://schemas.microsoft.com/office/powerpoint/2010/main" val="224052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OMAA Professional Development Committee (PDC)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Members, </a:t>
            </a:r>
          </a:p>
          <a:p>
            <a:r>
              <a:rPr lang="en-US" dirty="0"/>
              <a:t>Ewa Borowski –  Guide Dogs NSW/ACT, COMS</a:t>
            </a:r>
          </a:p>
          <a:p>
            <a:r>
              <a:rPr lang="en-US" dirty="0"/>
              <a:t>Kelly Prentice – Guide Dogs NSW/ACT, COMS</a:t>
            </a:r>
          </a:p>
          <a:p>
            <a:r>
              <a:rPr lang="en-US" dirty="0"/>
              <a:t>Nicola McDowell – NZ, COMS</a:t>
            </a:r>
          </a:p>
          <a:p>
            <a:r>
              <a:rPr lang="en-US" dirty="0"/>
              <a:t>Paula Foote – Independent COMS</a:t>
            </a:r>
          </a:p>
          <a:p>
            <a:r>
              <a:rPr lang="en-US" dirty="0"/>
              <a:t>Angela Reynolds – Guide Dogs NSW/ACT, COMS</a:t>
            </a:r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7340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A091-CDC4-410C-AA5C-C6D2E7F0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4DB5-BF0B-4ED6-AE23-7BF797A8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6832"/>
            <a:ext cx="10226352" cy="482453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Q&amp;A with Kathy Zeider, President &amp; CEO of ACVREP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Presenters today: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Darren Moyle COMS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Alicia San Martin COMS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Lil Deverell COMS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Paula Foote COMS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cs typeface="Arial" panose="020B0604020202020204" pitchFamily="34" charset="0"/>
              </a:rPr>
              <a:t>Angela Reynolds COMS</a:t>
            </a:r>
          </a:p>
        </p:txBody>
      </p:sp>
    </p:spTree>
    <p:extLst>
      <p:ext uri="{BB962C8B-B14F-4D97-AF65-F5344CB8AC3E}">
        <p14:creationId xmlns:p14="http://schemas.microsoft.com/office/powerpoint/2010/main" val="236861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OMAA Professional Development Committee (PDC)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Purpose is,</a:t>
            </a:r>
          </a:p>
          <a:p>
            <a:r>
              <a:rPr lang="en-US" dirty="0"/>
              <a:t>to maintain healthy communication around O&amp;M professional development issues</a:t>
            </a:r>
          </a:p>
          <a:p>
            <a:r>
              <a:rPr lang="en-US" dirty="0"/>
              <a:t>to support the recertification of Australasian O&amp;M specialists</a:t>
            </a:r>
          </a:p>
          <a:p>
            <a:r>
              <a:rPr lang="en-US" dirty="0"/>
              <a:t>to promote the ongoing professional development towards exemplary standards of practice of O&amp;M specialists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09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Supporting O&amp;MS with PD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Evaluate available professional development opportunities for Continuing Education points - Australasia</a:t>
            </a:r>
          </a:p>
          <a:p>
            <a:r>
              <a:rPr lang="en-US" dirty="0"/>
              <a:t>Sharing information about available professional development opportunities </a:t>
            </a:r>
          </a:p>
          <a:p>
            <a:r>
              <a:rPr lang="en-US" dirty="0"/>
              <a:t>Creating and supporting ACVREP approved continuing education events for O&amp;M Specialists in Australasia</a:t>
            </a:r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8473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at a glance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Monthly meetings</a:t>
            </a:r>
          </a:p>
          <a:p>
            <a:r>
              <a:rPr lang="en-US" dirty="0" err="1"/>
              <a:t>Organise</a:t>
            </a:r>
            <a:r>
              <a:rPr lang="en-US" dirty="0"/>
              <a:t> the OMAA O&amp;M Symposium </a:t>
            </a:r>
          </a:p>
          <a:p>
            <a:r>
              <a:rPr lang="en-US" dirty="0"/>
              <a:t>Review feedback from Symposium</a:t>
            </a:r>
          </a:p>
          <a:p>
            <a:r>
              <a:rPr lang="en-US" dirty="0"/>
              <a:t>Currently re-viewing OMAA website</a:t>
            </a:r>
          </a:p>
          <a:p>
            <a:r>
              <a:rPr lang="en-US" dirty="0"/>
              <a:t>Continue to scope for PD opportunities in Australasia</a:t>
            </a:r>
          </a:p>
          <a:p>
            <a:r>
              <a:rPr lang="en-US" dirty="0"/>
              <a:t>Communicate back to OMAA executive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7237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upload your CE points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dirty="0">
              <a:hlinkClick r:id="rId3"/>
            </a:endParaRPr>
          </a:p>
          <a:p>
            <a:pPr marL="0" indent="0" algn="ctr">
              <a:buNone/>
            </a:pPr>
            <a:r>
              <a:rPr lang="en-AU" sz="4400" dirty="0">
                <a:hlinkClick r:id="rId3"/>
              </a:rPr>
              <a:t>ACVREP</a:t>
            </a:r>
            <a:r>
              <a:rPr lang="en-AU" sz="44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5400" dirty="0"/>
              <a:t>D</a:t>
            </a:r>
            <a:r>
              <a:rPr lang="en-AU" sz="5400" dirty="0" err="1"/>
              <a:t>emonstration</a:t>
            </a:r>
            <a:endParaRPr lang="en-AU" sz="54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4174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A3-CF9A-4869-A1A9-BC6160E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ROMSA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F528-E0D0-42DF-95B7-B7C3E768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>
            <a:normAutofit/>
          </a:bodyPr>
          <a:lstStyle/>
          <a:p>
            <a:r>
              <a:rPr lang="en-AU" dirty="0"/>
              <a:t>Registered Orientation and Mobility Specialists in Australasia.</a:t>
            </a:r>
          </a:p>
          <a:p>
            <a:r>
              <a:rPr lang="en-AU" dirty="0"/>
              <a:t>ROMSA = COMS + ordinary OMAA membership.</a:t>
            </a:r>
          </a:p>
          <a:p>
            <a:r>
              <a:rPr lang="en-AU" dirty="0"/>
              <a:t>International certification plus local solidarity.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8840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2089514"/>
            <a:ext cx="6461760" cy="763423"/>
          </a:xfrm>
        </p:spPr>
        <p:txBody>
          <a:bodyPr>
            <a:normAutofit fontScale="90000"/>
          </a:bodyPr>
          <a:lstStyle/>
          <a:p>
            <a:pPr algn="l"/>
            <a:br>
              <a:rPr lang="en-AU" sz="2400" dirty="0"/>
            </a:br>
            <a:r>
              <a:rPr lang="en-A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about COMS?</a:t>
            </a:r>
            <a:endParaRPr lang="en-AU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67584" y="3212976"/>
            <a:ext cx="6736728" cy="345638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OMAA via the website</a:t>
            </a:r>
          </a:p>
          <a:p>
            <a:pPr algn="l"/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https://www.omaaustralasia.com/contact/</a:t>
            </a:r>
            <a:endParaRPr lang="en-A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OMAA Facebook Page!  </a:t>
            </a:r>
          </a:p>
          <a:p>
            <a:pPr algn="l"/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https://www.facebook.com/groups/301214854512916</a:t>
            </a:r>
            <a:endParaRPr lang="en-A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Kathie Zeider </a:t>
            </a:r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ACVREP </a:t>
            </a:r>
          </a:p>
          <a:p>
            <a:pPr algn="l"/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kzeider@acvrep.org</a:t>
            </a:r>
          </a:p>
          <a:p>
            <a:pPr algn="l"/>
            <a:r>
              <a:rPr lang="en-A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https://www.acvrep.org/certifications/coms</a:t>
            </a:r>
          </a:p>
          <a:p>
            <a:pPr algn="l"/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6B660-29A6-4AB7-B3A4-847288530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05066"/>
            <a:ext cx="4923314" cy="10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7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 Department. - ppt download">
            <a:extLst>
              <a:ext uri="{FF2B5EF4-FFF2-40B4-BE49-F238E27FC236}">
                <a16:creationId xmlns:a16="http://schemas.microsoft.com/office/drawing/2014/main" id="{45896F9F-A068-44D4-890C-B05BBFC3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780099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2A40A-B45F-494B-AAEF-AAE3B911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employ a COMS certified practitioner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BCC4-11BD-46AA-BD31-A94CEF9BB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Validates individual knowledge, skills, training  and 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Stakeholders are able to identify individuals with competencies (NDIS)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COMS is objective independent third party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COMS is an evaluation of our professional competence </a:t>
            </a:r>
          </a:p>
        </p:txBody>
      </p:sp>
    </p:spTree>
    <p:extLst>
      <p:ext uri="{BB962C8B-B14F-4D97-AF65-F5344CB8AC3E}">
        <p14:creationId xmlns:p14="http://schemas.microsoft.com/office/powerpoint/2010/main" val="50508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7FA1-77B4-49F6-9FA6-EA2533A0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Why employ a COMS certified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D293C-F7CD-4D36-9A89-3EECEED3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Practitioners gain greater confidence in professional competence</a:t>
            </a:r>
          </a:p>
          <a:p>
            <a:r>
              <a:rPr lang="en-AU" dirty="0"/>
              <a:t>Continuing education points has potential for increased job satisfaction</a:t>
            </a:r>
          </a:p>
          <a:p>
            <a:r>
              <a:rPr lang="en-AU" dirty="0"/>
              <a:t>Provides public, information regarding quality of services provided</a:t>
            </a:r>
          </a:p>
          <a:p>
            <a:r>
              <a:rPr lang="en-AU" dirty="0"/>
              <a:t>Family able to make informed decision regarding quality of service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7A66EB4-F461-4675-9BD5-3E1813D87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293096"/>
            <a:ext cx="1516262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9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E520-F37F-4448-B8AD-39800F60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COMS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889A-D915-4EAA-971B-C1F9FC38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AU" dirty="0"/>
              <a:t>Work as an independent service provider </a:t>
            </a:r>
          </a:p>
          <a:p>
            <a:pPr>
              <a:buFont typeface="+mj-lt"/>
              <a:buAutoNum type="arabicPeriod"/>
            </a:pPr>
            <a:r>
              <a:rPr lang="en-AU" dirty="0"/>
              <a:t>Professional opportunities - Member of the ACVREP COMS Exam Review Team</a:t>
            </a:r>
          </a:p>
          <a:p>
            <a:pPr>
              <a:buFont typeface="+mj-lt"/>
              <a:buAutoNum type="arabicPeriod"/>
            </a:pPr>
            <a:r>
              <a:rPr lang="en-AU" dirty="0"/>
              <a:t>Employee of UNSW – Tutor for Orientation and Mobility Methods </a:t>
            </a:r>
          </a:p>
          <a:p>
            <a:pPr>
              <a:buFont typeface="+mj-lt"/>
              <a:buAutoNum type="arabicPeriod"/>
            </a:pPr>
            <a:r>
              <a:rPr lang="en-AU" dirty="0"/>
              <a:t>COMS highlighted gaps in my learning</a:t>
            </a:r>
          </a:p>
          <a:p>
            <a:pPr>
              <a:buFont typeface="+mj-lt"/>
              <a:buAutoNum type="arabicPeriod"/>
            </a:pPr>
            <a:r>
              <a:rPr lang="en-AU" dirty="0"/>
              <a:t>I am responsible for my professional development</a:t>
            </a:r>
          </a:p>
          <a:p>
            <a:endParaRPr lang="en-AU" dirty="0"/>
          </a:p>
        </p:txBody>
      </p:sp>
      <p:pic>
        <p:nvPicPr>
          <p:cNvPr id="3080" name="Picture 8" descr="57,188 Professional Development Stock Illustrations, Cliparts and Royalty  Free Professional Development Vectors">
            <a:extLst>
              <a:ext uri="{FF2B5EF4-FFF2-40B4-BE49-F238E27FC236}">
                <a16:creationId xmlns:a16="http://schemas.microsoft.com/office/drawing/2014/main" id="{79C91987-58C5-4BEC-9669-5DD6822F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001294"/>
            <a:ext cx="3181915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9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6628-C296-4B45-A706-A1112101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Complete Eligibility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cs typeface="Arial" panose="020B0604020202020204" pitchFamily="34" charset="0"/>
              </a:rPr>
              <a:t>Qualification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cs typeface="Arial" panose="020B0604020202020204" pitchFamily="34" charset="0"/>
              </a:rPr>
              <a:t>Core domain checklist 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cs typeface="Arial" panose="020B0604020202020204" pitchFamily="34" charset="0"/>
              </a:rPr>
              <a:t>Workplace experience 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cs typeface="Arial" panose="020B0604020202020204" pitchFamily="34" charset="0"/>
              </a:rPr>
              <a:t>A strong letter of recommendation </a:t>
            </a:r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45" y="3501008"/>
            <a:ext cx="5025995" cy="31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3392" y="93844"/>
            <a:ext cx="10515600" cy="1325563"/>
          </a:xfrm>
        </p:spPr>
        <p:txBody>
          <a:bodyPr/>
          <a:lstStyle/>
          <a:p>
            <a:r>
              <a:rPr lang="en-AU" dirty="0"/>
              <a:t>1. Qualification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983432" y="1844824"/>
            <a:ext cx="10225136" cy="1512168"/>
          </a:xfrm>
        </p:spPr>
        <p:txBody>
          <a:bodyPr>
            <a:normAutofit/>
          </a:bodyPr>
          <a:lstStyle/>
          <a:p>
            <a:r>
              <a:rPr lang="en-AU" dirty="0">
                <a:cs typeface="Arial" panose="020B0604020202020204" pitchFamily="34" charset="0"/>
              </a:rPr>
              <a:t>Obtain a copy of your university transcript here </a:t>
            </a:r>
            <a:r>
              <a:rPr lang="en-AU" dirty="0" err="1">
                <a:cs typeface="Arial" panose="020B0604020202020204" pitchFamily="34" charset="0"/>
              </a:rPr>
              <a:t>Aus</a:t>
            </a:r>
            <a:r>
              <a:rPr lang="en-AU" dirty="0">
                <a:cs typeface="Arial" panose="020B0604020202020204" pitchFamily="34" charset="0"/>
              </a:rPr>
              <a:t>/NZ for $13 : </a:t>
            </a:r>
            <a:r>
              <a:rPr lang="en-AU" dirty="0">
                <a:cs typeface="Arial" panose="020B0604020202020204" pitchFamily="34" charset="0"/>
                <a:hlinkClick r:id="rId3"/>
              </a:rPr>
              <a:t>https://www.myequals.edu.au/</a:t>
            </a:r>
            <a:r>
              <a:rPr lang="en-AU" dirty="0">
                <a:cs typeface="Arial" panose="020B0604020202020204" pitchFamily="34" charset="0"/>
              </a:rPr>
              <a:t>. </a:t>
            </a:r>
          </a:p>
          <a:p>
            <a:r>
              <a:rPr lang="en-AU" dirty="0">
                <a:cs typeface="Arial" panose="020B0604020202020204" pitchFamily="34" charset="0"/>
              </a:rPr>
              <a:t>Scan the original to upload electronically, then email certification link to ACVREP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3356992"/>
            <a:ext cx="6768752" cy="27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Qualification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For RTO Courses  and in house agency based training programs, obtain a copy of your transcript from the provider.</a:t>
            </a:r>
          </a:p>
          <a:p>
            <a:r>
              <a:rPr lang="en-AU" dirty="0">
                <a:cs typeface="Arial" panose="020B0604020202020204" pitchFamily="34" charset="0"/>
              </a:rPr>
              <a:t>Have the transcript certified, scan the original to upload electronically, and post a certified copy to  ACVREP</a:t>
            </a:r>
          </a:p>
          <a:p>
            <a:pPr lvl="1"/>
            <a:r>
              <a:rPr lang="en-AU" sz="2100" dirty="0">
                <a:cs typeface="Arial" panose="020B0604020202020204" pitchFamily="34" charset="0"/>
              </a:rPr>
              <a:t>Certification can be provided by: In Australia: JP, pharmacist, police officer, lawyer, doctor, dentist, OT, physio, chiropractor, vet, chartered accountant, bank officer, army officer, postal officer, school teacher, etc. </a:t>
            </a:r>
          </a:p>
          <a:p>
            <a:pPr lvl="1"/>
            <a:r>
              <a:rPr lang="en-AU" sz="2100" dirty="0">
                <a:cs typeface="Arial" panose="020B0604020202020204" pitchFamily="34" charset="0"/>
              </a:rPr>
              <a:t>In NZ, apply online </a:t>
            </a:r>
            <a:r>
              <a:rPr lang="en-AU" sz="2100" u="sng" dirty="0">
                <a:cs typeface="Arial" panose="020B0604020202020204" pitchFamily="34" charset="0"/>
                <a:hlinkClick r:id="rId3"/>
              </a:rPr>
              <a:t>https://www.govt.nz/browse/passports-citizenship-and-identity/proving-and-protecting-your-identity/use-your-nz-documents-overseas#how-you-apply</a:t>
            </a:r>
            <a:r>
              <a:rPr lang="en-AU" sz="2100" dirty="0">
                <a:cs typeface="Arial" panose="020B0604020202020204" pitchFamily="34" charset="0"/>
              </a:rPr>
              <a:t> </a:t>
            </a:r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653136"/>
            <a:ext cx="24482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Core Domain Checklist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This is evidence that your course met the core domains of COMS body of knowledge.</a:t>
            </a:r>
          </a:p>
          <a:p>
            <a:r>
              <a:rPr lang="en-AU" dirty="0">
                <a:cs typeface="Arial" panose="020B0604020202020204" pitchFamily="34" charset="0"/>
              </a:rPr>
              <a:t> Visit the OMAA website contact us page to request the core domain area chart from your applicable course. </a:t>
            </a:r>
            <a:r>
              <a:rPr lang="en-AU" dirty="0">
                <a:cs typeface="Arial" panose="020B0604020202020204" pitchFamily="34" charset="0"/>
                <a:hlinkClick r:id="rId3"/>
              </a:rPr>
              <a:t>https://www.omaaustralasia.com/contact/</a:t>
            </a:r>
            <a:endParaRPr lang="en-AU" dirty="0">
              <a:cs typeface="Arial" panose="020B0604020202020204" pitchFamily="34" charset="0"/>
            </a:endParaRPr>
          </a:p>
          <a:p>
            <a:r>
              <a:rPr lang="en-AU" dirty="0">
                <a:cs typeface="Arial" panose="020B0604020202020204" pitchFamily="34" charset="0"/>
              </a:rPr>
              <a:t>Your core domain area chart will be on OMAA letterhead and signed. It will need to match your transcript.</a:t>
            </a:r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573016"/>
            <a:ext cx="2952328" cy="2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Picture_x0020_Taken xmlns="86a5103e-86b6-440b-865d-efb45996bfcf" xsi:nil="true"/>
    <Pages0 xmlns="86a5103e-86b6-440b-865d-efb45996bfcf" xsi:nil="true"/>
    <Channels xmlns="86a5103e-86b6-440b-865d-efb45996bfcf" xsi:nil="true"/>
    <Status xmlns="86a5103e-86b6-440b-865d-efb45996bfcf" xsi:nil="true"/>
    <Camera_x0020_Model xmlns="86a5103e-86b6-440b-865d-efb45996bfcf" xsi:nil="true"/>
    <Bit_x0020_Rate xmlns="86a5103e-86b6-440b-865d-efb45996bfcf" xsi:nil="true"/>
    <Audio_x0020_Sample_x0020_Rate xmlns="86a5103e-86b6-440b-865d-efb45996bfcf" xsi:nil="true"/>
    <Date_x0020_Accessed xmlns="86a5103e-86b6-440b-865d-efb45996bfcf" xsi:nil="true"/>
    <Audio_x0020_Sample_x0020_Size xmlns="86a5103e-86b6-440b-865d-efb45996bfcf" xsi:nil="true"/>
    <Dimensions xmlns="86a5103e-86b6-440b-865d-efb45996bf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82089C3C871429279E28BBEEE7FBB" ma:contentTypeVersion="24" ma:contentTypeDescription="Create a new document." ma:contentTypeScope="" ma:versionID="975990a3a4e376ab64b8b49a7f057f17">
  <xsd:schema xmlns:xsd="http://www.w3.org/2001/XMLSchema" xmlns:xs="http://www.w3.org/2001/XMLSchema" xmlns:p="http://schemas.microsoft.com/office/2006/metadata/properties" xmlns:ns3="86a5103e-86b6-440b-865d-efb45996bfcf" xmlns:ns4="ba26d6f5-88b7-4c2b-94d5-d0c5ee9aa018" targetNamespace="http://schemas.microsoft.com/office/2006/metadata/properties" ma:root="true" ma:fieldsID="6aac2bdfc410214f91c7ae6f2fffe43f" ns3:_="" ns4:_="">
    <xsd:import namespace="86a5103e-86b6-440b-865d-efb45996bfcf"/>
    <xsd:import namespace="ba26d6f5-88b7-4c2b-94d5-d0c5ee9aa018"/>
    <xsd:element name="properties">
      <xsd:complexType>
        <xsd:sequence>
          <xsd:element name="documentManagement">
            <xsd:complexType>
              <xsd:all>
                <xsd:element ref="ns3:Date_x0020_Accessed" minOccurs="0"/>
                <xsd:element ref="ns3:Status" minOccurs="0"/>
                <xsd:element ref="ns3:Pages0" minOccurs="0"/>
                <xsd:element ref="ns3:Dimensions" minOccurs="0"/>
                <xsd:element ref="ns3:Camera_x0020_Model" minOccurs="0"/>
                <xsd:element ref="ns3:Date_x0020_Picture_x0020_Taken" minOccurs="0"/>
                <xsd:element ref="ns3:Bit_x0020_Rate" minOccurs="0"/>
                <xsd:element ref="ns3:Audio_x0020_Sample_x0020_Size" minOccurs="0"/>
                <xsd:element ref="ns3:Audio_x0020_Sample_x0020_Rate" minOccurs="0"/>
                <xsd:element ref="ns3:Channel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5103e-86b6-440b-865d-efb45996bfcf" elementFormDefault="qualified">
    <xsd:import namespace="http://schemas.microsoft.com/office/2006/documentManagement/types"/>
    <xsd:import namespace="http://schemas.microsoft.com/office/infopath/2007/PartnerControls"/>
    <xsd:element name="Date_x0020_Accessed" ma:index="8" nillable="true" ma:displayName="Date Accessed" ma:default="" ma:description="" ma:format="DateTime" ma:internalName="Date_x0020_Accessed">
      <xsd:simpleType>
        <xsd:restriction base="dms:DateTime"/>
      </xsd:simpleType>
    </xsd:element>
    <xsd:element name="Status" ma:index="9" nillable="true" ma:displayName="Status" ma:description="" ma:internalName="Status">
      <xsd:simpleType>
        <xsd:restriction base="dms:Text">
          <xsd:maxLength value="255"/>
        </xsd:restriction>
      </xsd:simpleType>
    </xsd:element>
    <xsd:element name="Pages0" ma:index="10" nillable="true" ma:displayName="Pages" ma:description="" ma:internalName="Pages0">
      <xsd:simpleType>
        <xsd:restriction base="dms:Text">
          <xsd:maxLength value="255"/>
        </xsd:restriction>
      </xsd:simpleType>
    </xsd:element>
    <xsd:element name="Dimensions" ma:index="11" nillable="true" ma:displayName="Dimensions" ma:description="" ma:internalName="Dimensions">
      <xsd:simpleType>
        <xsd:restriction base="dms:Text">
          <xsd:maxLength value="255"/>
        </xsd:restriction>
      </xsd:simpleType>
    </xsd:element>
    <xsd:element name="Camera_x0020_Model" ma:index="12" nillable="true" ma:displayName="Camera Model" ma:description="" ma:internalName="Camera_x0020_Model">
      <xsd:simpleType>
        <xsd:restriction base="dms:Text">
          <xsd:maxLength value="255"/>
        </xsd:restriction>
      </xsd:simpleType>
    </xsd:element>
    <xsd:element name="Date_x0020_Picture_x0020_Taken" ma:index="13" nillable="true" ma:displayName="Date Picture Taken" ma:description="" ma:internalName="Date_x0020_Picture_x0020_Taken">
      <xsd:simpleType>
        <xsd:restriction base="dms:Text">
          <xsd:maxLength value="255"/>
        </xsd:restriction>
      </xsd:simpleType>
    </xsd:element>
    <xsd:element name="Bit_x0020_Rate" ma:index="14" nillable="true" ma:displayName="Bit Rate" ma:description="" ma:internalName="Bit_x0020_Rate">
      <xsd:simpleType>
        <xsd:restriction base="dms:Text">
          <xsd:maxLength value="255"/>
        </xsd:restriction>
      </xsd:simpleType>
    </xsd:element>
    <xsd:element name="Audio_x0020_Sample_x0020_Size" ma:index="15" nillable="true" ma:displayName="Audio Sample Size" ma:description="" ma:internalName="Audio_x0020_Sample_x0020_Size">
      <xsd:simpleType>
        <xsd:restriction base="dms:Text">
          <xsd:maxLength value="255"/>
        </xsd:restriction>
      </xsd:simpleType>
    </xsd:element>
    <xsd:element name="Audio_x0020_Sample_x0020_Rate" ma:index="16" nillable="true" ma:displayName="Audio Sample Rate" ma:description="" ma:internalName="Audio_x0020_Sample_x0020_Rate">
      <xsd:simpleType>
        <xsd:restriction base="dms:Text">
          <xsd:maxLength value="255"/>
        </xsd:restriction>
      </xsd:simpleType>
    </xsd:element>
    <xsd:element name="Channels" ma:index="17" nillable="true" ma:displayName="Channels" ma:description="" ma:internalName="Channels">
      <xsd:simpleType>
        <xsd:restriction base="dms:Text">
          <xsd:maxLength value="255"/>
        </xsd:restriction>
      </xsd:simple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6f5-88b7-4c2b-94d5-d0c5ee9aa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2AE7C-63D1-41C4-8166-E1DF1F47D242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ba26d6f5-88b7-4c2b-94d5-d0c5ee9aa01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6a5103e-86b6-440b-865d-efb45996bfcf"/>
  </ds:schemaRefs>
</ds:datastoreItem>
</file>

<file path=customXml/itemProps2.xml><?xml version="1.0" encoding="utf-8"?>
<ds:datastoreItem xmlns:ds="http://schemas.openxmlformats.org/officeDocument/2006/customXml" ds:itemID="{B70F0835-E38C-46F7-A46D-9032DBED2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5103e-86b6-440b-865d-efb45996bfcf"/>
    <ds:schemaRef ds:uri="ba26d6f5-88b7-4c2b-94d5-d0c5ee9aa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C8A58C-361C-4981-85AA-80C72C8738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12104</TotalTime>
  <Words>2642</Words>
  <Application>Microsoft Office PowerPoint</Application>
  <PresentationFormat>Widescreen</PresentationFormat>
  <Paragraphs>340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Wingdings 3</vt:lpstr>
      <vt:lpstr>Office Theme</vt:lpstr>
      <vt:lpstr>Custom Design</vt:lpstr>
      <vt:lpstr>Facet</vt:lpstr>
      <vt:lpstr> Certified Orientation and Mobility Specialists in Australasia COMS</vt:lpstr>
      <vt:lpstr>Welcome </vt:lpstr>
      <vt:lpstr>Why employ a COMS certified practitioner </vt:lpstr>
      <vt:lpstr> Why employ a COMS certified practitioner</vt:lpstr>
      <vt:lpstr>COMS Opportunities</vt:lpstr>
      <vt:lpstr> Complete Eligibility Application</vt:lpstr>
      <vt:lpstr>1. Qualification</vt:lpstr>
      <vt:lpstr>1. Qualification</vt:lpstr>
      <vt:lpstr>2. Core Domain Checklist </vt:lpstr>
      <vt:lpstr>PowerPoint Presentation</vt:lpstr>
      <vt:lpstr>3. Workplace experience</vt:lpstr>
      <vt:lpstr>4. Letter of Recommendation </vt:lpstr>
      <vt:lpstr>Upload to ACVREP Website </vt:lpstr>
      <vt:lpstr>Testing Domains </vt:lpstr>
      <vt:lpstr>COMS Study Guide   </vt:lpstr>
      <vt:lpstr>Resources – Books </vt:lpstr>
      <vt:lpstr>COMS additional resources </vt:lpstr>
      <vt:lpstr>Study Groups</vt:lpstr>
      <vt:lpstr>OMAA Professional Development Committee (PDC)</vt:lpstr>
      <vt:lpstr>OMAA Professional Development Committee (PDC)</vt:lpstr>
      <vt:lpstr>Supporting O&amp;MS with PD</vt:lpstr>
      <vt:lpstr>2021 at a glance</vt:lpstr>
      <vt:lpstr>How to upload your CE points</vt:lpstr>
      <vt:lpstr>ROMSA</vt:lpstr>
      <vt:lpstr> Questions about COMS?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O&amp;M Standards</dc:title>
  <dc:creator>Elizabeth Anne Deverell</dc:creator>
  <cp:lastModifiedBy>James Barrett-Lennard</cp:lastModifiedBy>
  <cp:revision>166</cp:revision>
  <dcterms:created xsi:type="dcterms:W3CDTF">2013-05-07T04:25:34Z</dcterms:created>
  <dcterms:modified xsi:type="dcterms:W3CDTF">2021-11-29T04:30:56Z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0x010100AC882089C3C871429279E28BBEEE7FBB</vt:lpwstr>
  </property>
</Properties>
</file>